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1"/>
  </p:notesMasterIdLst>
  <p:handoutMasterIdLst>
    <p:handoutMasterId r:id="rId52"/>
  </p:handoutMasterIdLst>
  <p:sldIdLst>
    <p:sldId id="303" r:id="rId2"/>
    <p:sldId id="706" r:id="rId3"/>
    <p:sldId id="879" r:id="rId4"/>
    <p:sldId id="933" r:id="rId5"/>
    <p:sldId id="934" r:id="rId6"/>
    <p:sldId id="935" r:id="rId7"/>
    <p:sldId id="936" r:id="rId8"/>
    <p:sldId id="937" r:id="rId9"/>
    <p:sldId id="938" r:id="rId10"/>
    <p:sldId id="919" r:id="rId11"/>
    <p:sldId id="939" r:id="rId12"/>
    <p:sldId id="920" r:id="rId13"/>
    <p:sldId id="922" r:id="rId14"/>
    <p:sldId id="955" r:id="rId15"/>
    <p:sldId id="923" r:id="rId16"/>
    <p:sldId id="924" r:id="rId17"/>
    <p:sldId id="925" r:id="rId18"/>
    <p:sldId id="926" r:id="rId19"/>
    <p:sldId id="945" r:id="rId20"/>
    <p:sldId id="928" r:id="rId21"/>
    <p:sldId id="929" r:id="rId22"/>
    <p:sldId id="930" r:id="rId23"/>
    <p:sldId id="946" r:id="rId24"/>
    <p:sldId id="947" r:id="rId25"/>
    <p:sldId id="940" r:id="rId26"/>
    <p:sldId id="941" r:id="rId27"/>
    <p:sldId id="942" r:id="rId28"/>
    <p:sldId id="943" r:id="rId29"/>
    <p:sldId id="954" r:id="rId30"/>
    <p:sldId id="944" r:id="rId31"/>
    <p:sldId id="953" r:id="rId32"/>
    <p:sldId id="842" r:id="rId33"/>
    <p:sldId id="870" r:id="rId34"/>
    <p:sldId id="871" r:id="rId35"/>
    <p:sldId id="872" r:id="rId36"/>
    <p:sldId id="873" r:id="rId37"/>
    <p:sldId id="900" r:id="rId38"/>
    <p:sldId id="913" r:id="rId39"/>
    <p:sldId id="882" r:id="rId40"/>
    <p:sldId id="883" r:id="rId41"/>
    <p:sldId id="901" r:id="rId42"/>
    <p:sldId id="914" r:id="rId43"/>
    <p:sldId id="915" r:id="rId44"/>
    <p:sldId id="916" r:id="rId45"/>
    <p:sldId id="950" r:id="rId46"/>
    <p:sldId id="951" r:id="rId47"/>
    <p:sldId id="952" r:id="rId48"/>
    <p:sldId id="865" r:id="rId49"/>
    <p:sldId id="878" r:id="rId50"/>
  </p:sldIdLst>
  <p:sldSz cx="9144000" cy="6858000" type="screen4x3"/>
  <p:notesSz cx="6669088" cy="9926638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0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000000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701" autoAdjust="0"/>
    <p:restoredTop sz="94568" autoAdjust="0"/>
  </p:normalViewPr>
  <p:slideViewPr>
    <p:cSldViewPr snapToGrid="0">
      <p:cViewPr varScale="1">
        <p:scale>
          <a:sx n="108" d="100"/>
          <a:sy n="108" d="100"/>
        </p:scale>
        <p:origin x="45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-3030" y="-96"/>
      </p:cViewPr>
      <p:guideLst>
        <p:guide orient="horz" pos="3127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Approved pCRs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SA5#108</c:v>
                </c:pt>
                <c:pt idx="1">
                  <c:v>SA5#109</c:v>
                </c:pt>
                <c:pt idx="2">
                  <c:v>SA#110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53</c:v>
                </c:pt>
                <c:pt idx="1">
                  <c:v>65</c:v>
                </c:pt>
                <c:pt idx="2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007-4060-A63E-7533261CE0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3697992"/>
        <c:axId val="173699168"/>
      </c:barChart>
      <c:catAx>
        <c:axId val="173697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3699168"/>
        <c:crosses val="autoZero"/>
        <c:auto val="1"/>
        <c:lblAlgn val="ctr"/>
        <c:lblOffset val="100"/>
        <c:noMultiLvlLbl val="0"/>
      </c:catAx>
      <c:valAx>
        <c:axId val="173699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sv-SE"/>
          </a:p>
        </c:txPr>
        <c:crossAx val="173697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sv-S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sv-S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28EB263-E94C-4EC3-A6FC-6771E856885E}" type="datetime1">
              <a:rPr lang="en-US"/>
              <a:pPr>
                <a:defRPr/>
              </a:pPr>
              <a:t>12/2/2016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0D3E635-313E-4C93-A4DB-82D2B076863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9688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8BD0F1C5-7E3F-4D06-96C0-3D1918C201DC}" type="datetime1">
              <a:rPr lang="en-US"/>
              <a:pPr>
                <a:defRPr/>
              </a:pPr>
              <a:t>12/2/2016</a:t>
            </a:fld>
            <a:endParaRPr lang="en-US" dirty="0"/>
          </a:p>
        </p:txBody>
      </p:sp>
      <p:sp>
        <p:nvSpPr>
          <p:cNvPr id="460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2950"/>
            <a:ext cx="4964112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6463"/>
            <a:ext cx="4891088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908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135" tIns="46068" rIns="92135" bIns="46068" numCol="1" anchor="b" anchorCtr="0" compatLnSpc="1">
            <a:prstTxWarp prst="textNoShape">
              <a:avLst/>
            </a:prstTxWarp>
          </a:bodyPr>
          <a:lstStyle>
            <a:lvl1pPr algn="r" defTabSz="923019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DDFA800-4638-4068-8377-F071EC2DE4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992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2338"/>
            <a:fld id="{0A3E123B-8046-4C0E-8E11-B5E82C3DC296}" type="slidenum">
              <a:rPr lang="en-GB" smtClean="0">
                <a:cs typeface="Arial" charset="0"/>
              </a:rPr>
              <a:pPr defTabSz="922338"/>
              <a:t>1</a:t>
            </a:fld>
            <a:endParaRPr lang="en-GB" dirty="0">
              <a:cs typeface="Arial" charset="0"/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2488" y="742950"/>
            <a:ext cx="4965700" cy="37258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7413" y="4718050"/>
            <a:ext cx="4894262" cy="4465638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37479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DBE4816-C558-432A-AA7C-92075F8AEB36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5713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502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1198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3004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43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5700" cy="3725862"/>
          </a:xfrm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7975" y="4716463"/>
            <a:ext cx="6035675" cy="4465637"/>
          </a:xfrm>
          <a:noFill/>
          <a:ln/>
        </p:spPr>
        <p:txBody>
          <a:bodyPr lIns="90631" tIns="45316" rIns="90631" bIns="45316"/>
          <a:lstStyle/>
          <a:p>
            <a:pPr eaLnBrk="1" hangingPunct="1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91197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50947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44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969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05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3160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2057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8069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34865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5238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5100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537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74027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50061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797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73053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97130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67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95207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85766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4532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754464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13371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65801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196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46655997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6406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2138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65188" y="752475"/>
            <a:ext cx="4945062" cy="3709988"/>
          </a:xfrm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6388" y="4718050"/>
            <a:ext cx="6040437" cy="4462463"/>
          </a:xfrm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07539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8559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05853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26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EBD5529-8DB2-471E-8DD4-6944BD8CB61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8903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/>
            </a:lvl1pPr>
          </a:lstStyle>
          <a:p>
            <a:pPr algn="ctr" eaLnBrk="0" hangingPunct="0">
              <a:defRPr/>
            </a:pPr>
            <a:endParaRPr lang="en-GB" sz="1100" b="1" dirty="0">
              <a:latin typeface="Arial" pitchFamily="34" charset="0"/>
              <a:cs typeface="+mn-cs"/>
            </a:endParaRPr>
          </a:p>
        </p:txBody>
      </p:sp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448425"/>
            <a:ext cx="6642100" cy="239713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cs typeface="+mn-cs"/>
            </a:endParaRPr>
          </a:p>
        </p:txBody>
      </p:sp>
      <p:sp>
        <p:nvSpPr>
          <p:cNvPr id="4100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10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 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4102" name="Picture 6" descr="3GPP_TM_RD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 userDrawn="1"/>
        </p:nvSpPr>
        <p:spPr>
          <a:xfrm>
            <a:off x="622301" y="6416675"/>
            <a:ext cx="6694487" cy="293687"/>
          </a:xfrm>
          <a:prstGeom prst="rect">
            <a:avLst/>
          </a:prstGeom>
          <a:noFill/>
        </p:spPr>
        <p:txBody>
          <a:bodyPr anchor="ctr"/>
          <a:lstStyle/>
          <a:p>
            <a:pPr eaLnBrk="0" hangingPunct="0">
              <a:defRPr/>
            </a:pPr>
            <a:r>
              <a:rPr lang="nb-NO" b="1" spc="300" dirty="0">
                <a:latin typeface="Arial" pitchFamily="34" charset="0"/>
                <a:cs typeface="Arial" pitchFamily="34" charset="0"/>
              </a:rPr>
              <a:t>SP-160841 TSG SA WG5 Report to TSG SA#74  7-9 Dec. 2016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 eaLnBrk="0" hangingPunct="0">
              <a:defRPr/>
            </a:pPr>
            <a:fld id="{AA25B9F3-25E7-4602-8B7F-69B9705AD394}" type="slidenum">
              <a:rPr lang="en-GB" sz="1050" b="1">
                <a:latin typeface="Arial" pitchFamily="34" charset="0"/>
                <a:cs typeface="Arial" pitchFamily="34" charset="0"/>
              </a:rPr>
              <a:pPr algn="ctr" eaLnBrk="0" hangingPunct="0">
                <a:defRPr/>
              </a:pPr>
              <a:t>‹#›</a:t>
            </a:fld>
            <a:endParaRPr lang="en-GB" b="1" dirty="0">
              <a:latin typeface="Arial" pitchFamily="34" charset="0"/>
              <a:cs typeface="Arial" pitchFamily="34" charset="0"/>
            </a:endParaRPr>
          </a:p>
          <a:p>
            <a:pPr eaLnBrk="0" hangingPunct="0">
              <a:defRPr/>
            </a:pPr>
            <a:endParaRPr lang="en-GB" dirty="0">
              <a:cs typeface="Arial" pitchFamily="34" charset="0"/>
            </a:endParaRPr>
          </a:p>
        </p:txBody>
      </p:sp>
      <p:sp>
        <p:nvSpPr>
          <p:cNvPr id="16" name="Rectangle 15"/>
          <p:cNvSpPr/>
          <p:nvPr userDrawn="1"/>
        </p:nvSpPr>
        <p:spPr>
          <a:xfrm>
            <a:off x="4086225" y="3305175"/>
            <a:ext cx="971550" cy="2476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© 3GPP 2012</a:t>
            </a:r>
            <a:endParaRPr lang="en-GB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7439025" y="6461125"/>
            <a:ext cx="823913" cy="2159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800" dirty="0">
                <a:latin typeface="Arial" pitchFamily="34" charset="0"/>
                <a:cs typeface="Arial" pitchFamily="34" charset="0"/>
              </a:rPr>
              <a:t>© 3GPP 2016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78" r:id="rId1"/>
    <p:sldLayoutId id="2147485476" r:id="rId2"/>
    <p:sldLayoutId id="2147485477" r:id="rId3"/>
    <p:sldLayoutId id="2147485479" r:id="rId4"/>
    <p:sldLayoutId id="2147485480" r:id="rId5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74/Docs/SP-160849.zip" TargetMode="External"/><Relationship Id="rId3" Type="http://schemas.openxmlformats.org/officeDocument/2006/relationships/hyperlink" Target="http://www.3gpp.org/ftp/tsg_sa/TSG_SA/TSGS_74/Docs/SP-160844.zip" TargetMode="External"/><Relationship Id="rId7" Type="http://schemas.openxmlformats.org/officeDocument/2006/relationships/hyperlink" Target="http://www.3gpp.org/ftp/tsg_sa/TSG_SA/TSGS_74/Docs/SP-160848.zip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3gpp.org/ftp/tsg_sa/TSG_SA/TSGS_74/Docs/SP-160847.zip" TargetMode="External"/><Relationship Id="rId11" Type="http://schemas.openxmlformats.org/officeDocument/2006/relationships/hyperlink" Target="http://www.3gpp.org/ftp/tsg_sa/TSG_SA/TSGS_74/Docs/SP-160858.zip" TargetMode="External"/><Relationship Id="rId5" Type="http://schemas.openxmlformats.org/officeDocument/2006/relationships/hyperlink" Target="http://www.3gpp.org/ftp/tsg_sa/TSG_SA/TSGS_74/Docs/SP-160846.zip" TargetMode="External"/><Relationship Id="rId10" Type="http://schemas.openxmlformats.org/officeDocument/2006/relationships/hyperlink" Target="http://www.3gpp.org/ftp/tsg_sa/TSG_SA/TSGS_74/Docs/SP-160851.zip" TargetMode="External"/><Relationship Id="rId4" Type="http://schemas.openxmlformats.org/officeDocument/2006/relationships/hyperlink" Target="http://www.3gpp.org/ftp/tsg_sa/TSG_SA/TSGS_74/Docs/SP-160845.zip" TargetMode="External"/><Relationship Id="rId9" Type="http://schemas.openxmlformats.org/officeDocument/2006/relationships/hyperlink" Target="http://www.3gpp.org/ftp/tsg_sa/TSG_SA/TSGS_74/Docs/SP-160850.zip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74/Docs/SP-160837.zip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3gpp.org/ftp/tsg_sa/TSG_SA/TSGS_74/Docs/SP-160840.zip" TargetMode="External"/><Relationship Id="rId5" Type="http://schemas.openxmlformats.org/officeDocument/2006/relationships/hyperlink" Target="http://www.3gpp.org/ftp/tsg_sa/TSG_SA/TSGS_74/Docs/SP-160839.zip" TargetMode="External"/><Relationship Id="rId4" Type="http://schemas.openxmlformats.org/officeDocument/2006/relationships/hyperlink" Target="http://www.3gpp.org/ftp/tsg_sa/TSG_SA/TSGS_74/Docs/SP-160838.zip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sa/TSG_SA/TSGS_74/Docs/SP-160857.zip" TargetMode="External"/><Relationship Id="rId3" Type="http://schemas.openxmlformats.org/officeDocument/2006/relationships/hyperlink" Target="http://www.3gpp.org/ftp/tsg_sa/TSG_SA/TSGS_74/Docs/SP-160852.zip" TargetMode="External"/><Relationship Id="rId7" Type="http://schemas.openxmlformats.org/officeDocument/2006/relationships/hyperlink" Target="http://www.3gpp.org/ftp/tsg_sa/TSG_SA/TSGS_74/Docs/SP-160856.zip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3gpp.org/ftp/tsg_sa/TSG_SA/TSGS_74/Docs/SP-160855.zip" TargetMode="External"/><Relationship Id="rId5" Type="http://schemas.openxmlformats.org/officeDocument/2006/relationships/hyperlink" Target="http://www.3gpp.org/ftp/tsg_sa/TSG_SA/TSGS_74/Docs/SP-160854.zip" TargetMode="External"/><Relationship Id="rId4" Type="http://schemas.openxmlformats.org/officeDocument/2006/relationships/hyperlink" Target="http://www.3gpp.org/ftp/tsg_sa/TSG_SA/TSGS_74/Docs/SP-160853.zip" TargetMode="External"/><Relationship Id="rId9" Type="http://schemas.openxmlformats.org/officeDocument/2006/relationships/hyperlink" Target="http://www.3gpp.org/ftp/tsg_sa/TSG_SA/TSGS_74/Docs/SP-160924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74/Docs/SP-160842.zip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://www.3gpp.org/ftp/tsg_sa/TSG_SA/TSGS_74/Docs/SP-160868.zip" TargetMode="External"/><Relationship Id="rId4" Type="http://schemas.openxmlformats.org/officeDocument/2006/relationships/hyperlink" Target="http://www.3gpp.org/ftp/tsg_sa/TSG_SA/TSGS_74/Docs/SP-160843.zip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TSG_SA/TSGS_74/Docs/SP-160925.zip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201737"/>
            <a:ext cx="7772400" cy="3643217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altLang="zh-CN" sz="5300" b="1" dirty="0"/>
              <a:t>SA5 Status Report to SA#74</a:t>
            </a:r>
            <a:br>
              <a:rPr lang="en-GB" altLang="zh-CN" sz="5300" b="1" dirty="0"/>
            </a:br>
            <a:br>
              <a:rPr lang="en-GB" altLang="zh-CN" sz="3100" b="1" dirty="0"/>
            </a:br>
            <a:br>
              <a:rPr lang="en-GB" altLang="zh-CN" sz="3100" b="1" dirty="0"/>
            </a:br>
            <a:r>
              <a:rPr lang="en-GB" altLang="zh-CN" sz="2200" b="1" dirty="0"/>
              <a:t>Charging Management (CH)</a:t>
            </a:r>
            <a:br>
              <a:rPr lang="en-GB" altLang="zh-CN" sz="2200" b="1" dirty="0"/>
            </a:br>
            <a:r>
              <a:rPr lang="en-GB" altLang="zh-CN" sz="2200" b="1" dirty="0"/>
              <a:t>Operation, Administration, Maintenance &amp; Provisioning (OAM&amp;P)</a:t>
            </a: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723331" y="5081137"/>
            <a:ext cx="7574507" cy="9962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Thomas TOVINGER, SA5 Chairman, Ericsson</a:t>
            </a:r>
          </a:p>
          <a:p>
            <a:pPr>
              <a:lnSpc>
                <a:spcPct val="80000"/>
              </a:lnSpc>
            </a:pPr>
            <a:r>
              <a:rPr lang="en-GB" sz="2000" dirty="0">
                <a:latin typeface="Arial" charset="0"/>
              </a:rPr>
              <a:t>Mirko CANO SOVERI, SA5 Secretary, MCC</a:t>
            </a:r>
          </a:p>
        </p:txBody>
      </p:sp>
      <p:sp>
        <p:nvSpPr>
          <p:cNvPr id="4" name="Text Box 64"/>
          <p:cNvSpPr txBox="1">
            <a:spLocks noChangeArrowheads="1"/>
          </p:cNvSpPr>
          <p:nvPr/>
        </p:nvSpPr>
        <p:spPr bwMode="auto">
          <a:xfrm>
            <a:off x="2084388" y="342900"/>
            <a:ext cx="5375275" cy="55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6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TSG-SA Meeting #7</a:t>
            </a:r>
            <a:r>
              <a:rPr lang="en-US" altLang="ja-JP" sz="16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en-US" altLang="en-US" sz="16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		        SP-16</a:t>
            </a:r>
            <a:r>
              <a:rPr lang="en-US" altLang="ja-JP" sz="1600" b="1" i="1" dirty="0">
                <a:latin typeface="Arial" panose="020B0604020202020204" pitchFamily="34" charset="0"/>
                <a:cs typeface="Times New Roman" panose="02020603050405020304" pitchFamily="18" charset="0"/>
              </a:rPr>
              <a:t>0841</a:t>
            </a:r>
            <a:r>
              <a:rPr lang="fr-FR" altLang="en-US" sz="1400" b="1" i="1" dirty="0">
                <a:latin typeface="Arial" panose="020B0604020202020204" pitchFamily="34" charset="0"/>
                <a:ea typeface="SimSun" panose="02010600030101010101" pitchFamily="2" charset="-122"/>
              </a:rPr>
              <a:t> 7 – 9 December, 2016, Vienna, Austria</a:t>
            </a:r>
            <a:endParaRPr lang="en-GB" altLang="en-US" sz="1400" b="1" i="1" dirty="0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(1/3)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2754085"/>
              </p:ext>
            </p:extLst>
          </p:nvPr>
        </p:nvGraphicFramePr>
        <p:xfrm>
          <a:off x="488950" y="1282700"/>
          <a:ext cx="8417596" cy="39247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763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633537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708003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1241112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770023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CH14-ROPOCH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Resource optimization for PS domain online charging sessions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SP-160021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32.251, 32.299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20%-&gt;50%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603187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CH14-DCCII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Determination of Completeness of Charging Information in IMS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SP-160398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32.240, 32.260, 32.298, 32.299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10%-&gt;10%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8963014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CH14-ProSe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Enhanced Proximity-based Services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SP-160428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32.240, 32.251, 32.277, 32.298, 32.299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40%-&gt;60%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0183902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CH14-V8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Charging Aspects of S8 Home Routing Architecture for VoLTE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SP-160429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32.240, 32.251, 32.260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15%-&gt;60%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38055747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AULC-CH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Charging Aspects of Improvements of Awareness of User Location Change (AULC)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SP-160609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0%-&gt;40%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935808122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FS_DOCME_CH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Overload Control for Diameter Charging Applications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SP-150310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32.869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10%-&gt;10%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14903681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FS_FWDCA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forward compatibility for 3GPP Diameter Charging Applications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SP-160608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32.870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0%-&gt;10%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782293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8627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(2/3)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7141069"/>
              </p:ext>
            </p:extLst>
          </p:nvPr>
        </p:nvGraphicFramePr>
        <p:xfrm>
          <a:off x="488950" y="1282700"/>
          <a:ext cx="8417596" cy="4600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1763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633537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708003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1241112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770023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OAM14-MAMO_VNF-MCAR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Management concept, architecture and requirements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SP-160023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28.500, 32.101, 32.102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90%-&gt;100%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00603187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OAM14-MAMO_VNF-CM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Configuration management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SP-160401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28.510, 28.511, 28.512, 28.513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50%-&gt;60%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8963014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OAM14-MAMO_VNF-FM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Fault management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SP-160403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28.515, 28.516, 28.517, 28.518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75%-&gt;80%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20183902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OAM14-MAMO_VNF-PM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Performance management for mobile networks that include virtualized network functions</a:t>
                      </a:r>
                      <a:endParaRPr lang="sv-SE" sz="110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SP-160402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28.520, 28.521, 28.522, 28.523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60%</a:t>
                      </a:r>
                      <a:r>
                        <a:rPr lang="sv-SE" sz="1100" dirty="0">
                          <a:solidFill>
                            <a:srgbClr val="000000"/>
                          </a:solidFill>
                          <a:effectLst/>
                          <a:latin typeface="CG Times (WN)"/>
                        </a:rPr>
                        <a:t>-&gt;60%</a:t>
                      </a:r>
                      <a:endParaRPr lang="en-GB" sz="11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038055747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OAM14-MAMO_VNF-LCM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Lyfecycle management for mobile networks that include virtualized network functions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SP-160427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28.525, 28.526, 28.527, 28.528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40%-&gt;60%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12/2016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3011940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OAM14-FILMEAS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Filtering of PM measurements and data volume measurements for shared networks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SP-160610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32.817, 32.130, 32.425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60%-&gt;95%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79266674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OAM14-LSA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OAM support for Licensed Shared Access (LSA)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SP-160397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28.301, 28.302, 28.303, 32.101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20%-&gt;30%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5210706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FS_OAM_EE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OAM support for assessment of energy efficiency in mobile access networks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SP-160430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32.856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55%-&gt;80%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1077231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164776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Summary</a:t>
            </a:r>
            <a:r>
              <a:rPr lang="sv-SE" dirty="0"/>
              <a:t> </a:t>
            </a:r>
            <a:r>
              <a:rPr lang="sv-SE" dirty="0" err="1"/>
              <a:t>of</a:t>
            </a:r>
            <a:r>
              <a:rPr lang="sv-SE" dirty="0"/>
              <a:t> </a:t>
            </a:r>
            <a:r>
              <a:rPr lang="sv-SE" dirty="0" err="1"/>
              <a:t>ongoing</a:t>
            </a:r>
            <a:r>
              <a:rPr lang="sv-SE" dirty="0"/>
              <a:t> </a:t>
            </a:r>
            <a:r>
              <a:rPr lang="sv-SE" dirty="0" err="1"/>
              <a:t>WIs</a:t>
            </a:r>
            <a:r>
              <a:rPr lang="sv-SE" dirty="0"/>
              <a:t>/SIs (3/3)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887743"/>
              </p:ext>
            </p:extLst>
          </p:nvPr>
        </p:nvGraphicFramePr>
        <p:xfrm>
          <a:off x="488950" y="1371600"/>
          <a:ext cx="8417596" cy="4343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9800">
                  <a:extLst>
                    <a:ext uri="{9D8B030D-6E8A-4147-A177-3AD203B41FA5}">
                      <a16:colId xmlns:a16="http://schemas.microsoft.com/office/drawing/2014/main" val="23408469"/>
                    </a:ext>
                  </a:extLst>
                </a:gridCol>
                <a:gridCol w="3555500">
                  <a:extLst>
                    <a:ext uri="{9D8B030D-6E8A-4147-A177-3AD203B41FA5}">
                      <a16:colId xmlns:a16="http://schemas.microsoft.com/office/drawing/2014/main" val="1386727148"/>
                    </a:ext>
                  </a:extLst>
                </a:gridCol>
                <a:gridCol w="708003">
                  <a:extLst>
                    <a:ext uri="{9D8B030D-6E8A-4147-A177-3AD203B41FA5}">
                      <a16:colId xmlns:a16="http://schemas.microsoft.com/office/drawing/2014/main" val="1214109634"/>
                    </a:ext>
                  </a:extLst>
                </a:gridCol>
                <a:gridCol w="1241112">
                  <a:extLst>
                    <a:ext uri="{9D8B030D-6E8A-4147-A177-3AD203B41FA5}">
                      <a16:colId xmlns:a16="http://schemas.microsoft.com/office/drawing/2014/main" val="1633304428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4240727412"/>
                    </a:ext>
                  </a:extLst>
                </a:gridCol>
                <a:gridCol w="770023">
                  <a:extLst>
                    <a:ext uri="{9D8B030D-6E8A-4147-A177-3AD203B41FA5}">
                      <a16:colId xmlns:a16="http://schemas.microsoft.com/office/drawing/2014/main" val="1675550634"/>
                    </a:ext>
                  </a:extLst>
                </a:gridCol>
              </a:tblGrid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code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 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Main TS/TR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dirty="0" err="1"/>
                        <a:t>Completion</a:t>
                      </a:r>
                      <a:r>
                        <a:rPr lang="sv-SE" sz="1600" dirty="0"/>
                        <a:t> 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Target date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575089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FS_OAM_SON_AAS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OAM aspects of SON for AAS-based deployments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SP-150677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32.865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60%-&gt;70%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12/2016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-&gt;03/2017</a:t>
                      </a:r>
                      <a:endParaRPr lang="sv-SE" sz="1100" dirty="0">
                        <a:effectLst/>
                        <a:latin typeface="CG Times (WN)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044165949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FS_IMP_ITFN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Implementation for the Partitioning of Itf-N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SP-160020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32.880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35%-&gt;40%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50821464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FS_NGNS_MOA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and Orchestration Architecture of Next Generation Network and Service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SP-160400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28.800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10%-&gt;10%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168217143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FS_MONETS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and Orchestration of Network Slicing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SP-160394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28.801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10%-&gt;25%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925359657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FS_MAN_NGNAF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aspects of next generation network architecture and features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SP-160399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28.802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5%-&gt;10%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03/2017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319798278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FS_OAM_IOT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aspects of selected IoT-related features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SP-160611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32.857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0%-&gt;5%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906009509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FS_OAM_RESTFUL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a RESTful HTTP-based Solution Set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SP-160613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32.866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0%-&gt;5%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06/2017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598402535"/>
                  </a:ext>
                </a:extLst>
              </a:tr>
              <a:tr h="4706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FS_MA_RNVNF</a:t>
                      </a:r>
                      <a:endParaRPr lang="sv-SE" sz="1100" kern="120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Study on management aspects of virtualized network functions that are part of the NR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SP-160703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32.864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0%-&gt;5%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09/2017</a:t>
                      </a: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v-S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5491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539140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Incoming</a:t>
            </a:r>
            <a:r>
              <a:rPr lang="sv-SE" dirty="0"/>
              <a:t> LSs (1/2)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627486578"/>
              </p:ext>
            </p:extLst>
          </p:nvPr>
        </p:nvGraphicFramePr>
        <p:xfrm>
          <a:off x="280447" y="1159112"/>
          <a:ext cx="8277766" cy="5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7418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48379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1556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48495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4250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631482">
                <a:tc>
                  <a:txBody>
                    <a:bodyPr/>
                    <a:lstStyle/>
                    <a:p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S5-166041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Resubmitted LS from SA2 to SA5-CH on implication on charging from eFMSS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S2-164279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S5-166042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Resubmitted LS from ETSI NFV to SA5 on NFV Interface and Architecture specifications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S5-166424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S5-166043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ETSI TC EE to 3GPP SA5 on Energy Efficiency in Mobile Networks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TC EE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S5-166044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ETSI ISG NFV on informing about update to application view in IFA015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67616812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S5-166045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ETSI TC LI cc SA5 on Target Location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TC LI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0780085"/>
                  </a:ext>
                </a:extLst>
              </a:tr>
              <a:tr h="397318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S5-166046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ETSI ISG NFV to SA5 on Response to 3GPP on ETSI NFV Interface and Architecture specifications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withdrawn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4432979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S5-166047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SA2 cc SA5 on I-WLAN handling and specification withdrawal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S2-165026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12629350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S5-166048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SA2 to SA5 on Informing charging system about 3GPP PS Data off status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S2-165432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2361753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S5-166049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SA4 to SA5 on QoE reporting for streaming services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S4-161126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S5-166463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7048722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S5-166050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TSG SA cc SA5 on Cooperation on NGS FMC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SP-160743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77808900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S5-166051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ETSI ISG NFV on NFV-based solutions for next generation mobile networks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S5-166464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91681970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S5-166052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ITU-T SG2 to SA5 on M.3020 upgrade (reply to S5-162323)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ITU-T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76079689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S5-166120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NGMN to SA5 on Update to NGMN Description of Network Slicing Concept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NGMN Alliance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68409765"/>
                  </a:ext>
                </a:extLst>
              </a:tr>
              <a:tr h="31196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S5-166121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IETF to SA5 on clarification on RFC 4006 for Diameter Base Protocol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IETF DIME WG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127710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53832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Incoming</a:t>
            </a:r>
            <a:r>
              <a:rPr lang="sv-SE" dirty="0"/>
              <a:t> LSs (2/2)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977037218"/>
              </p:ext>
            </p:extLst>
          </p:nvPr>
        </p:nvGraphicFramePr>
        <p:xfrm>
          <a:off x="280447" y="1159111"/>
          <a:ext cx="8277766" cy="5182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7418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48379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1556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48495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42503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667126">
                <a:tc>
                  <a:txBody>
                    <a:bodyPr/>
                    <a:lstStyle/>
                    <a:p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Source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Decision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8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ReplyIn</a:t>
                      </a:r>
                      <a:endParaRPr lang="sv-S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S5-166122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ITU-T to 3GPP on seeking collaboration on draft Recommendation “Energy efficiency Metrics and measurement methodology for 5G solutions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ITU-T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withdrawn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1227495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S5-166123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from RAN2 cc SA5 on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QoE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reporting for streaming services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R2-167245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5021384"/>
                  </a:ext>
                </a:extLst>
              </a:tr>
              <a:tr h="4451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S5-166124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Reply LS from RAN3 to SA5 on the study of the management of RAN virtualized network functions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R3-162617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2209848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S5-166125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RAN3 to SA5 on Flexible </a:t>
                      </a:r>
                      <a:r>
                        <a:rPr lang="en-GB" sz="1000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eNB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-ID and Cell-ID in E-UTRAN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R3-162637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S5-166410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13447073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S5-166126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SA6 to SA5 on Charging for Mission Critical Services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S6-161256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34225049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S5-166207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BBF to SA5 on Publication of TR-196i2 Corrigendum 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BBF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034718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S5-166220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ETSI NFV to SA5 on SOL WG work plan schedule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replied to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S5-166465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59585059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S5-166252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on seeking collaboration on draft Recommendation “Energy efficiency Metrics and measurement methodology for 5G solutions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ITU-T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96566830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S5-166253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IMT2020 to SA5 on Collaborative Design of 5G Architecture and the Platform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IMT2020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5466283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S5-166257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NGMN cc SA5 on First set of Architecture Principles from the NGMN P1 E2E Architecture Framework project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NGMN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2618715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S5-166259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from SA3 cc SA5 on Reply LS on I-WLAN handling and specification withdrawal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S3-162017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53205107"/>
                  </a:ext>
                </a:extLst>
              </a:tr>
              <a:tr h="32957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S5-166396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to SA5 on reply to 3GPP SA5 on use of un-instantiated VNF instance ID in UpdateNS operation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ETSI ISG NFV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66801395"/>
                  </a:ext>
                </a:extLst>
              </a:tr>
              <a:tr h="44511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S5-166474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LS to SA5 on the progress of QoE Measurement Collection for Streaming to RAN3, SA4, SA5 and CT1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R2-168917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postponed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45265577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2620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err="1"/>
              <a:t>Outgoing</a:t>
            </a:r>
            <a:r>
              <a:rPr lang="sv-SE" dirty="0"/>
              <a:t> LSs</a:t>
            </a: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15304974"/>
              </p:ext>
            </p:extLst>
          </p:nvPr>
        </p:nvGraphicFramePr>
        <p:xfrm>
          <a:off x="526256" y="1417638"/>
          <a:ext cx="8229600" cy="34429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419">
                  <a:extLst>
                    <a:ext uri="{9D8B030D-6E8A-4147-A177-3AD203B41FA5}">
                      <a16:colId xmlns:a16="http://schemas.microsoft.com/office/drawing/2014/main" val="570476699"/>
                    </a:ext>
                  </a:extLst>
                </a:gridCol>
                <a:gridCol w="4457700">
                  <a:extLst>
                    <a:ext uri="{9D8B030D-6E8A-4147-A177-3AD203B41FA5}">
                      <a16:colId xmlns:a16="http://schemas.microsoft.com/office/drawing/2014/main" val="2618836924"/>
                    </a:ext>
                  </a:extLst>
                </a:gridCol>
                <a:gridCol w="1009650">
                  <a:extLst>
                    <a:ext uri="{9D8B030D-6E8A-4147-A177-3AD203B41FA5}">
                      <a16:colId xmlns:a16="http://schemas.microsoft.com/office/drawing/2014/main" val="3016348962"/>
                    </a:ext>
                  </a:extLst>
                </a:gridCol>
                <a:gridCol w="942975">
                  <a:extLst>
                    <a:ext uri="{9D8B030D-6E8A-4147-A177-3AD203B41FA5}">
                      <a16:colId xmlns:a16="http://schemas.microsoft.com/office/drawing/2014/main" val="3690116950"/>
                    </a:ext>
                  </a:extLst>
                </a:gridCol>
                <a:gridCol w="1135856">
                  <a:extLst>
                    <a:ext uri="{9D8B030D-6E8A-4147-A177-3AD203B41FA5}">
                      <a16:colId xmlns:a16="http://schemas.microsoft.com/office/drawing/2014/main" val="2952368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6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ReplyTo</a:t>
                      </a:r>
                      <a:endParaRPr lang="sv-SE" sz="16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83687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S5-166262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LS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reply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to ATIS on ”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Establish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a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Metric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to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Determine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a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Drop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in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Registered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Users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in an IP-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Based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Network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”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ATIS NRSC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547606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S5-166269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LS to ITU-T SG2 on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methodology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coordination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questions</a:t>
                      </a:r>
                      <a:r>
                        <a:rPr lang="sv-SE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(to be sent </a:t>
                      </a:r>
                      <a:r>
                        <a:rPr lang="sv-SE" sz="10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after</a:t>
                      </a:r>
                      <a:r>
                        <a:rPr lang="sv-SE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SA)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ITU-T SG2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endParaRPr lang="sv-SE" sz="100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172068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S5-166299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LS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reply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to LS on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Informing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charging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system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about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3GPP PS Data off status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4229104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S5-166410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Reply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to: LS from RAN3 to SA5 on Flexible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-ID and Cell-ID in E-UTRAN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RAN3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CT1, CT4, RAN2, RAN6,SA2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S5-166125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67616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S5-166464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Reply to: LS from ETSI ISG NFV on NFV-based solutions for next generation mobile networks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ETSI ISG NFV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SA,SA2,SA3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S5-166051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7078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S5-166465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Reply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to: LS from ETSI NFV to SA5 on SOL WG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work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plan </a:t>
                      </a:r>
                      <a:r>
                        <a:rPr lang="sv-SE" sz="10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schedule</a:t>
                      </a: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sv-SE" sz="10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(*)</a:t>
                      </a: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ETSI ISG NFV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S5-166220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384432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S5-166477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LS on ES 202 336-12 – Comments on Figure 1 and clarification needed on potential use case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ETSI EE 02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912629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S5-166479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LS to SA2 on clarification of clarification of network slice template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SA2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lang="sv-SE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2362361753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958788" y="5211192"/>
            <a:ext cx="61078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>
                <a:solidFill>
                  <a:srgbClr val="FF0000"/>
                </a:solidFill>
              </a:rPr>
              <a:t>(*) </a:t>
            </a:r>
            <a:r>
              <a:rPr lang="sv-SE" dirty="0"/>
              <a:t>Potential </a:t>
            </a:r>
            <a:r>
              <a:rPr lang="sv-SE" dirty="0" err="1"/>
              <a:t>issue</a:t>
            </a:r>
            <a:r>
              <a:rPr lang="sv-SE" dirty="0"/>
              <a:t> </a:t>
            </a:r>
            <a:r>
              <a:rPr lang="sv-SE" dirty="0" err="1"/>
              <a:t>with</a:t>
            </a:r>
            <a:r>
              <a:rPr lang="sv-SE" dirty="0"/>
              <a:t> </a:t>
            </a:r>
            <a:r>
              <a:rPr lang="sv-SE" dirty="0" err="1"/>
              <a:t>delayed</a:t>
            </a:r>
            <a:r>
              <a:rPr lang="sv-SE" dirty="0"/>
              <a:t> ETSI NFV </a:t>
            </a:r>
            <a:r>
              <a:rPr lang="sv-SE" dirty="0" err="1"/>
              <a:t>Stage</a:t>
            </a:r>
            <a:r>
              <a:rPr lang="sv-SE" dirty="0"/>
              <a:t> 3 </a:t>
            </a:r>
            <a:r>
              <a:rPr lang="sv-SE" dirty="0" err="1"/>
              <a:t>specs</a:t>
            </a:r>
            <a:r>
              <a:rPr lang="sv-SE" dirty="0"/>
              <a:t> </a:t>
            </a:r>
            <a:r>
              <a:rPr lang="sv-SE" dirty="0" err="1"/>
              <a:t>which</a:t>
            </a:r>
            <a:r>
              <a:rPr lang="sv-SE" dirty="0"/>
              <a:t> SA5 Rel-14 </a:t>
            </a:r>
            <a:r>
              <a:rPr lang="sv-SE" dirty="0" err="1"/>
              <a:t>specs</a:t>
            </a:r>
            <a:r>
              <a:rPr lang="sv-SE" dirty="0"/>
              <a:t> </a:t>
            </a:r>
            <a:r>
              <a:rPr lang="sv-SE" dirty="0" err="1"/>
              <a:t>are</a:t>
            </a:r>
            <a:r>
              <a:rPr lang="sv-SE" dirty="0"/>
              <a:t> </a:t>
            </a:r>
            <a:r>
              <a:rPr lang="sv-SE" dirty="0" err="1"/>
              <a:t>depending</a:t>
            </a:r>
            <a:r>
              <a:rPr lang="sv-SE" dirty="0"/>
              <a:t> on</a:t>
            </a:r>
          </a:p>
        </p:txBody>
      </p:sp>
    </p:spTree>
    <p:extLst>
      <p:ext uri="{BB962C8B-B14F-4D97-AF65-F5344CB8AC3E}">
        <p14:creationId xmlns:p14="http://schemas.microsoft.com/office/powerpoint/2010/main" val="3602363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7040275"/>
              </p:ext>
            </p:extLst>
          </p:nvPr>
        </p:nvGraphicFramePr>
        <p:xfrm>
          <a:off x="434552" y="1043731"/>
          <a:ext cx="8283507" cy="5389869"/>
        </p:xfrm>
        <a:graphic>
          <a:graphicData uri="http://schemas.openxmlformats.org/drawingml/2006/table">
            <a:tbl>
              <a:tblPr/>
              <a:tblGrid>
                <a:gridCol w="1324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03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SP-160844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Charging Aspects of Improvements of AULC (AULC-CH)</a:t>
                      </a: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SP-160845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Rel-9 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</a:t>
                      </a:r>
                      <a:r>
                        <a:rPr lang="en-US" dirty="0">
                          <a:effectLst/>
                        </a:rPr>
                        <a:t> Management small Enhancements (CH9)</a:t>
                      </a:r>
                      <a:endParaRPr lang="sv-SE" dirty="0">
                        <a:effectLst/>
                      </a:endParaRP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SP-160846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Rel-13 Charging Management small Enhancements (CH13)</a:t>
                      </a:r>
                      <a:endParaRPr lang="sv-SE" dirty="0">
                        <a:effectLst/>
                      </a:endParaRPr>
                    </a:p>
                  </a:txBody>
                  <a:tcPr marL="95250" marR="19050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SP-160847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Rel-14 Charging Management small Enhancements (CH14)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SP-160848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Rel-14 CRs on Charging Aspects of Enhanced Proximity-based Services (CH14-Prose)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37976678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SP-160849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Rel-14 CRs on Resource Optimization for PS Domain Online (CH14-ROPOCH)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19494845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SP-160850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8900" indent="-88900"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Rel-14 CRs on Charging Aspects of S8 Home Routing Architecture for VoLTE (CH14-V8)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8630648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0"/>
                        </a:rPr>
                        <a:t>SP-160851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Rel-13 CRs on Charging Aspects of CIoT (CIoT-CH)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2485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11"/>
                        </a:rPr>
                        <a:t>SP-160858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Rel-10 CRs on Charging for Optimal Media Routing (OMR)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0710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0307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/>
          </p:nvPr>
        </p:nvGraphicFramePr>
        <p:xfrm>
          <a:off x="431800" y="1258889"/>
          <a:ext cx="8272812" cy="1093726"/>
        </p:xfrm>
        <a:graphic>
          <a:graphicData uri="http://schemas.openxmlformats.org/drawingml/2006/table">
            <a:tbl>
              <a:tblPr/>
              <a:tblGrid>
                <a:gridCol w="131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marL="7200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72000" algn="l" fontAlgn="t"/>
                      <a:r>
                        <a:rPr lang="en-GB" sz="18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0" marR="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61109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2048555"/>
              </p:ext>
            </p:extLst>
          </p:nvPr>
        </p:nvGraphicFramePr>
        <p:xfrm>
          <a:off x="431800" y="1258888"/>
          <a:ext cx="8272812" cy="3788125"/>
        </p:xfrm>
        <a:graphic>
          <a:graphicData uri="http://schemas.openxmlformats.org/drawingml/2006/table">
            <a:tbl>
              <a:tblPr/>
              <a:tblGrid>
                <a:gridCol w="11922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0805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80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SP-160837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Charging aspects for Diameter Base Protocol Specification Update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SP-160838</a:t>
                      </a:r>
                      <a:endParaRPr lang="sv-SE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Revised WID on Charging Aspects of S8 Home Routing Architecture for VoLTE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97651221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SP-160839</a:t>
                      </a:r>
                      <a:endParaRPr lang="sv-SE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Charging Aspect of 3GPP PS Data off Function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09482947"/>
                  </a:ext>
                </a:extLst>
              </a:tr>
              <a:tr h="807522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SP-160840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Charging for SMS via T4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7808934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/>
          </p:cNvSpPr>
          <p:nvPr>
            <p:ph idx="1"/>
          </p:nvPr>
        </p:nvSpPr>
        <p:spPr>
          <a:xfrm>
            <a:off x="390238" y="1201003"/>
            <a:ext cx="8412565" cy="5104261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400"/>
              <a:t> Co-operation with </a:t>
            </a:r>
            <a:r>
              <a:rPr lang="en-GB" altLang="zh-CN" sz="2400"/>
              <a:t>CT4/CT3 on Diameter</a:t>
            </a:r>
            <a:endParaRPr lang="en-US" altLang="zh-CN" sz="2400"/>
          </a:p>
          <a:p>
            <a:pPr lvl="1">
              <a:lnSpc>
                <a:spcPct val="80000"/>
              </a:lnSpc>
              <a:defRPr/>
            </a:pPr>
            <a:r>
              <a:rPr lang="en-US" sz="2000"/>
              <a:t>SA5 SWG CH had a joint meeting with CT4/CT3 during Reno mega-meeting on Diameter-related topics, in particular on current status of Diameter base protocol update.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000"/>
              <a:t>Exchanges on Supported Feature mechanism used by CT4/CT3, as input for evaluation by SA5 during their study on forward compatibility for 3GPP Diameter Charging Applications.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endParaRPr lang="en-US" sz="2000"/>
          </a:p>
          <a:p>
            <a:r>
              <a:rPr lang="en-GB" sz="2400"/>
              <a:t>IETF DIME WG</a:t>
            </a:r>
            <a:endParaRPr lang="en-US" sz="2400"/>
          </a:p>
          <a:p>
            <a:pPr lvl="1">
              <a:lnSpc>
                <a:spcPct val="80000"/>
              </a:lnSpc>
              <a:defRPr/>
            </a:pPr>
            <a:r>
              <a:rPr lang="en-GB" sz="2000"/>
              <a:t>SA5 received a response from IETF DIME WG on the status of IETF RFC 4006 “</a:t>
            </a:r>
            <a:r>
              <a:rPr lang="en-US" sz="2000"/>
              <a:t>Diameter Credit-Control Application”: an ongoing evolution to update with </a:t>
            </a:r>
            <a:r>
              <a:rPr lang="en-GB" sz="2000"/>
              <a:t>RFC 6733 is planned for November 2017.  </a:t>
            </a:r>
          </a:p>
          <a:p>
            <a:pPr lvl="1">
              <a:lnSpc>
                <a:spcPct val="80000"/>
              </a:lnSpc>
              <a:buNone/>
              <a:defRPr/>
            </a:pPr>
            <a:endParaRPr lang="en-US" sz="2000"/>
          </a:p>
          <a:p>
            <a:r>
              <a:rPr lang="en-GB" altLang="zh-CN" sz="2400"/>
              <a:t>Open Mobile Alliance (OMA) </a:t>
            </a:r>
          </a:p>
          <a:p>
            <a:pPr lvl="1">
              <a:lnSpc>
                <a:spcPct val="80000"/>
              </a:lnSpc>
              <a:defRPr/>
            </a:pPr>
            <a:r>
              <a:rPr lang="en-GB" altLang="zh-CN" sz="2000">
                <a:ea typeface="宋体" pitchFamily="2" charset="-122"/>
              </a:rPr>
              <a:t>OMA </a:t>
            </a:r>
            <a:r>
              <a:rPr lang="en-GB" altLang="zh-CN" sz="2000" dirty="0">
                <a:ea typeface="宋体" pitchFamily="2" charset="-122"/>
              </a:rPr>
              <a:t>ARC maintains the OMA Data Definition Specification (DDS) based on the SA5 specification for Diameter AVP code definitions (TS 32.299).</a:t>
            </a:r>
            <a:endParaRPr lang="en-GB" sz="1800" dirty="0"/>
          </a:p>
          <a:p>
            <a:pPr>
              <a:lnSpc>
                <a:spcPct val="80000"/>
              </a:lnSpc>
              <a:buNone/>
              <a:defRPr/>
            </a:pPr>
            <a:endParaRPr lang="en-GB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cooperation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02474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/>
          </p:cNvSpPr>
          <p:nvPr>
            <p:ph type="body" idx="1"/>
          </p:nvPr>
        </p:nvSpPr>
        <p:spPr>
          <a:xfrm>
            <a:off x="315914" y="1311688"/>
            <a:ext cx="8449396" cy="473813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10000"/>
              </a:spcBef>
            </a:pPr>
            <a:r>
              <a:rPr lang="en-GB" altLang="zh-CN" sz="2400" dirty="0">
                <a:cs typeface="Times New Roman" pitchFamily="18" charset="0"/>
              </a:rPr>
              <a:t>SA5		</a:t>
            </a:r>
            <a:endParaRPr lang="en-GB" altLang="zh-CN" sz="24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Thomas Tovinger (Ericsson) 			Chair 	since 08/2015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Jean-Michel Cornily (Orange)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VC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</a:t>
            </a:r>
            <a:r>
              <a:rPr lang="en-GB" altLang="zh-CN" sz="2000" dirty="0">
                <a:cs typeface="Times New Roman" pitchFamily="18" charset="0"/>
              </a:rPr>
              <a:t>8/2015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8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Charging Sub-Working Group (SWG)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GB" altLang="zh-CN" sz="2000" dirty="0">
                <a:cs typeface="Times New Roman" pitchFamily="18" charset="0"/>
              </a:rPr>
              <a:t>	Maryse Gardella (Nokia)			Chair	since 08/2013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Robert Törnkvist (Ericsson)			VC	since 05/2016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Chen Shan (Huawei)				VC	since 05/2016</a:t>
            </a:r>
          </a:p>
          <a:p>
            <a:pPr>
              <a:lnSpc>
                <a:spcPct val="90000"/>
              </a:lnSpc>
              <a:buFontTx/>
              <a:buNone/>
            </a:pPr>
            <a:endParaRPr lang="en-GB" altLang="zh-CN" sz="2000" dirty="0">
              <a:solidFill>
                <a:srgbClr val="FF0000"/>
              </a:solidFill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zh-CN" sz="2400" dirty="0">
                <a:cs typeface="Times New Roman" pitchFamily="18" charset="0"/>
              </a:rPr>
              <a:t>OAM&amp;P Sub-Working Group (SWG)</a:t>
            </a:r>
            <a:br>
              <a:rPr lang="en-GB" altLang="zh-CN" sz="2000" dirty="0">
                <a:cs typeface="Times New Roman" pitchFamily="18" charset="0"/>
              </a:rPr>
            </a:br>
            <a:r>
              <a:rPr lang="en-GB" altLang="zh-CN" sz="2000" dirty="0">
                <a:cs typeface="Times New Roman" pitchFamily="18" charset="0"/>
              </a:rPr>
              <a:t>Christian Toche (Huawei) 			Chair 	s</a:t>
            </a:r>
            <a:r>
              <a:rPr lang="en-GB" sz="2000" dirty="0">
                <a:ea typeface="宋体" pitchFamily="2" charset="-122"/>
                <a:cs typeface="Times New Roman" pitchFamily="18" charset="0"/>
              </a:rPr>
              <a:t>ince 01</a:t>
            </a:r>
            <a:r>
              <a:rPr lang="en-GB" altLang="zh-CN" sz="2000" dirty="0">
                <a:cs typeface="Times New Roman" pitchFamily="18" charset="0"/>
              </a:rPr>
              <a:t>/2016</a:t>
            </a:r>
            <a:br>
              <a:rPr lang="en-GB" altLang="zh-CN" sz="2000" dirty="0">
                <a:cs typeface="Times New Roman" pitchFamily="18" charset="0"/>
              </a:rPr>
            </a:br>
            <a:endParaRPr lang="en-GB" altLang="zh-CN" sz="2400" dirty="0">
              <a:cs typeface="Times New Roman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br>
              <a:rPr lang="en-GB" altLang="zh-CN" sz="1600" dirty="0">
                <a:cs typeface="Times New Roman" pitchFamily="18" charset="0"/>
              </a:rPr>
            </a:br>
            <a:endParaRPr lang="en-AU" sz="1600" dirty="0">
              <a:solidFill>
                <a:srgbClr val="FF3300"/>
              </a:solidFill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9219" name="Rectangle 4"/>
          <p:cNvSpPr>
            <a:spLocks noGrp="1"/>
          </p:cNvSpPr>
          <p:nvPr>
            <p:ph type="title"/>
          </p:nvPr>
        </p:nvSpPr>
        <p:spPr>
          <a:xfrm>
            <a:off x="457200" y="252413"/>
            <a:ext cx="6834188" cy="692150"/>
          </a:xfrm>
        </p:spPr>
        <p:txBody>
          <a:bodyPr/>
          <a:lstStyle/>
          <a:p>
            <a:r>
              <a:rPr lang="en-GB" dirty="0"/>
              <a:t>SA5 leadership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CRs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56919791"/>
              </p:ext>
            </p:extLst>
          </p:nvPr>
        </p:nvGraphicFramePr>
        <p:xfrm>
          <a:off x="431800" y="1258888"/>
          <a:ext cx="8272812" cy="5155525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89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4791"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7200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SP-160852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Rel-8 CRs on Operations, Administration and  Maintenance (OAM8)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SP-160853</a:t>
                      </a:r>
                      <a:endParaRPr lang="sv-SE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 CRs on Operations, Administration and  Maintenance (OAM11)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3196816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SP-160854</a:t>
                      </a:r>
                      <a:endParaRPr lang="sv-SE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 CRs on Operations, Administration and  Maintenance (OAM13)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1845379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6"/>
                        </a:rPr>
                        <a:t>SP-160855</a:t>
                      </a:r>
                      <a:endParaRPr lang="sv-SE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Operations, Administration and  Maintenance (OAM14)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13589511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7"/>
                        </a:rPr>
                        <a:t>SP-160856</a:t>
                      </a:r>
                      <a:endParaRPr lang="sv-SE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Filtering of PM measurements and data volume (OAM14-FILMEAS)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3887415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8"/>
                        </a:rPr>
                        <a:t>SP-160857</a:t>
                      </a:r>
                      <a:endParaRPr lang="sv-SE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Configuration Management for mobile networks that include virtualized network functions (OAM14-MAMO_VNF-CM)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8082892"/>
                  </a:ext>
                </a:extLst>
              </a:tr>
              <a:tr h="604629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9"/>
                        </a:rPr>
                        <a:t>SP-160924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on Management concept, architecture and requirements for mobile networks that include virtualized network functions (OAM14-MAMO_VNF-MCAR)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7095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595254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TSs &amp; TRs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8838241"/>
              </p:ext>
            </p:extLst>
          </p:nvPr>
        </p:nvGraphicFramePr>
        <p:xfrm>
          <a:off x="431800" y="1258889"/>
          <a:ext cx="8021814" cy="2739646"/>
        </p:xfrm>
        <a:graphic>
          <a:graphicData uri="http://schemas.openxmlformats.org/drawingml/2006/table">
            <a:tbl>
              <a:tblPr/>
              <a:tblGrid>
                <a:gridCol w="1300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21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SP-160842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32.865 Study on Operations, Administration and Maintenance (OAM) aspects of Self-Organizing Network (SON) for Active Antenna System (AAS) based deployments (for SA Information)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4"/>
                        </a:rPr>
                        <a:t>SP-160843</a:t>
                      </a:r>
                      <a:endParaRPr lang="sv-SE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 32.856 Study on OAM support for assessment of energy efficiency in mobile access networks (for SA Information)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5"/>
                        </a:rPr>
                        <a:t>SP-160868</a:t>
                      </a:r>
                      <a:endParaRPr lang="sv-SE" sz="18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28.500 Management concept, architecture and requirements for mobile networks that include virtualized network functions (for SA Approval)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30407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9532853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WIDs</a:t>
            </a:r>
            <a:endParaRPr lang="en-GB" altLang="zh-CN" sz="3200" dirty="0">
              <a:solidFill>
                <a:srgbClr val="FF0000"/>
              </a:solidFill>
              <a:latin typeface="Calibri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3048151"/>
              </p:ext>
            </p:extLst>
          </p:nvPr>
        </p:nvGraphicFramePr>
        <p:xfrm>
          <a:off x="472141" y="1527831"/>
          <a:ext cx="8272812" cy="1093726"/>
        </p:xfrm>
        <a:graphic>
          <a:graphicData uri="http://schemas.openxmlformats.org/drawingml/2006/table">
            <a:tbl>
              <a:tblPr/>
              <a:tblGrid>
                <a:gridCol w="13151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576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087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Number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Title</a:t>
                      </a:r>
                    </a:p>
                  </a:txBody>
                  <a:tcPr marL="14400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853">
                <a:tc>
                  <a:txBody>
                    <a:bodyPr/>
                    <a:lstStyle/>
                    <a:p>
                      <a:pPr algn="l" fontAlgn="t"/>
                      <a:r>
                        <a:rPr lang="sv-S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SP-160925</a:t>
                      </a: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SID Study on Management Enhancement of CUPS of EPC Nodes</a:t>
                      </a:r>
                    </a:p>
                  </a:txBody>
                  <a:tcPr marL="0" marR="0" marT="0" marB="0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6358577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(1/2)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136811" y="966064"/>
            <a:ext cx="8802474" cy="5390131"/>
          </a:xfrm>
        </p:spPr>
        <p:txBody>
          <a:bodyPr/>
          <a:lstStyle/>
          <a:p>
            <a:pPr marL="533400" indent="-533400"/>
            <a:r>
              <a:rPr lang="en-GB" altLang="zh-CN" sz="2400" dirty="0"/>
              <a:t>ETSI ISG NFV</a:t>
            </a:r>
          </a:p>
          <a:p>
            <a:pPr marL="914400" lvl="1" indent="-457200"/>
            <a:r>
              <a:rPr lang="en-GB" altLang="zh-CN" sz="2000" dirty="0">
                <a:ea typeface="宋体" pitchFamily="2" charset="-122"/>
              </a:rPr>
              <a:t>Various ongoing LS exchanges on the alignment of SA5 and ETSI specifications.</a:t>
            </a:r>
          </a:p>
          <a:p>
            <a:pPr marL="914400" lvl="1" indent="-457200"/>
            <a:r>
              <a:rPr lang="en-GB" altLang="zh-CN" sz="2000" dirty="0">
                <a:ea typeface="宋体" pitchFamily="2" charset="-122"/>
              </a:rPr>
              <a:t>Ongoing discussions on the </a:t>
            </a:r>
            <a:r>
              <a:rPr lang="en-US" altLang="zh-CN" sz="2000" dirty="0">
                <a:ea typeface="宋体" pitchFamily="2" charset="-122"/>
              </a:rPr>
              <a:t>time line of stage 3 specifications in ETSI SOL WG and in SA5.</a:t>
            </a:r>
            <a:endParaRPr lang="en-GB" altLang="zh-CN" sz="2400" dirty="0"/>
          </a:p>
          <a:p>
            <a:pPr marL="514350" indent="-457200"/>
            <a:r>
              <a:rPr lang="en-GB" altLang="zh-CN" sz="2400" dirty="0"/>
              <a:t>Multi-SDO on NFV information modeling </a:t>
            </a:r>
          </a:p>
          <a:p>
            <a:pPr marL="914400" lvl="1" indent="-457200"/>
            <a:r>
              <a:rPr lang="en-US" sz="2000" dirty="0">
                <a:ea typeface="宋体" pitchFamily="2" charset="-122"/>
              </a:rPr>
              <a:t>SA5 attending the Future Network &amp; Service management conference in Bonn Dec 6-7 2016.</a:t>
            </a:r>
          </a:p>
          <a:p>
            <a:pPr marL="914400" lvl="1" indent="-457200"/>
            <a:r>
              <a:rPr lang="en-US" sz="2000" dirty="0">
                <a:ea typeface="宋体" pitchFamily="2" charset="-122"/>
              </a:rPr>
              <a:t>SA5 attending the Multi-SDO Information Modelling Workshop in Bonn Dec 8-9 2016. </a:t>
            </a:r>
          </a:p>
          <a:p>
            <a:pPr marL="514350" indent="-457200"/>
            <a:r>
              <a:rPr lang="en-US" altLang="zh-CN" sz="2400" dirty="0"/>
              <a:t>ATIS NRSC</a:t>
            </a:r>
          </a:p>
          <a:p>
            <a:pPr marL="914400" lvl="1" indent="-457200"/>
            <a:r>
              <a:rPr lang="en-US" altLang="zh-CN" sz="2000" dirty="0"/>
              <a:t>Ongoing work on metrics to determine a drop in registered users in an IP-based network.</a:t>
            </a:r>
            <a:r>
              <a:rPr lang="en-GB" altLang="zh-CN" sz="2000" dirty="0"/>
              <a:t> </a:t>
            </a:r>
          </a:p>
          <a:p>
            <a:pPr marL="514350" indent="-457200"/>
            <a:r>
              <a:rPr lang="en-GB" altLang="zh-CN" sz="2400" dirty="0"/>
              <a:t>ETSI TC EE</a:t>
            </a:r>
          </a:p>
          <a:p>
            <a:pPr marL="914400" lvl="1" indent="-457200"/>
            <a:r>
              <a:rPr lang="en-GB" altLang="zh-CN" sz="2000" dirty="0"/>
              <a:t>Ongoing LS exchanges on Energy Efficiency in mobile networks.</a:t>
            </a:r>
            <a:endParaRPr lang="en-GB" altLang="zh-CN" sz="1800" dirty="0"/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defRPr/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  <a:defRPr/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8718848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179388" y="258763"/>
            <a:ext cx="7272337" cy="649287"/>
          </a:xfrm>
        </p:spPr>
        <p:txBody>
          <a:bodyPr/>
          <a:lstStyle/>
          <a:p>
            <a:r>
              <a:rPr lang="en-GB" altLang="zh-CN" dirty="0"/>
              <a:t>OAM&amp;P cooperation (2/2)</a:t>
            </a: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328036" y="925941"/>
            <a:ext cx="8570458" cy="5352195"/>
          </a:xfrm>
        </p:spPr>
        <p:txBody>
          <a:bodyPr/>
          <a:lstStyle/>
          <a:p>
            <a:pPr marL="533400" indent="-533400">
              <a:lnSpc>
                <a:spcPct val="90000"/>
              </a:lnSpc>
            </a:pPr>
            <a:r>
              <a:rPr lang="en-GB" altLang="zh-CN" sz="2400" dirty="0"/>
              <a:t>SON World conference</a:t>
            </a:r>
          </a:p>
          <a:p>
            <a:pPr marL="933450" lvl="1" indent="-533400">
              <a:lnSpc>
                <a:spcPct val="90000"/>
              </a:lnSpc>
            </a:pPr>
            <a:r>
              <a:rPr lang="en-GB" altLang="zh-CN" sz="2000" dirty="0"/>
              <a:t>SA5 has presented an update of their SON work with some forecast on SON for 5G at the SON World conference in London in October 2016. </a:t>
            </a:r>
          </a:p>
          <a:p>
            <a:pPr marL="533400" indent="-533400">
              <a:lnSpc>
                <a:spcPct val="90000"/>
              </a:lnSpc>
            </a:pPr>
            <a:r>
              <a:rPr lang="en-GB" altLang="zh-CN" sz="2400" dirty="0"/>
              <a:t>Multi-SDO (SA5, TM Forum, NGMN)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The JWG on Converged Performance Management is still active. It is likely to be replaced by traditional LS exchange. </a:t>
            </a:r>
          </a:p>
          <a:p>
            <a:pPr marL="914400" lvl="1" indent="-457200">
              <a:lnSpc>
                <a:spcPct val="90000"/>
              </a:lnSpc>
            </a:pPr>
            <a:r>
              <a:rPr lang="en-GB" altLang="zh-CN" sz="2000" dirty="0">
                <a:ea typeface="宋体" pitchFamily="2" charset="-122"/>
              </a:rPr>
              <a:t>Agreed to maintain the Multi-SDO steering committee until end of 2016 to estimate whether more common work is needed. </a:t>
            </a:r>
          </a:p>
          <a:p>
            <a:pPr marL="533400" indent="-533400">
              <a:lnSpc>
                <a:spcPct val="90000"/>
              </a:lnSpc>
              <a:defRPr/>
            </a:pPr>
            <a:r>
              <a:rPr lang="en-GB" altLang="zh-CN" sz="2400" dirty="0"/>
              <a:t>BBF/SCF - HNB/</a:t>
            </a:r>
            <a:r>
              <a:rPr lang="en-GB" altLang="zh-CN" sz="2400" dirty="0" err="1"/>
              <a:t>HeNB</a:t>
            </a:r>
            <a:endParaRPr lang="en-GB" altLang="zh-CN" sz="2400" dirty="0"/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SA5 is the 3GPP focal point to BBF for HNB and 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models.</a:t>
            </a:r>
          </a:p>
          <a:p>
            <a:pPr marL="914400" lvl="1" indent="-457200">
              <a:lnSpc>
                <a:spcPct val="90000"/>
              </a:lnSpc>
              <a:defRPr/>
            </a:pPr>
            <a:r>
              <a:rPr lang="en-GB" altLang="zh-CN" sz="2000" dirty="0">
                <a:ea typeface="宋体" pitchFamily="2" charset="-122"/>
              </a:rPr>
              <a:t>BBF maintains the HNB/</a:t>
            </a:r>
            <a:r>
              <a:rPr lang="en-GB" altLang="zh-CN" sz="2000" dirty="0" err="1">
                <a:ea typeface="宋体" pitchFamily="2" charset="-122"/>
              </a:rPr>
              <a:t>HeNB</a:t>
            </a:r>
            <a:r>
              <a:rPr lang="en-GB" altLang="zh-CN" sz="2000" dirty="0">
                <a:ea typeface="宋体" pitchFamily="2" charset="-122"/>
              </a:rPr>
              <a:t> data models based on SA5 requirements.</a:t>
            </a:r>
          </a:p>
          <a:p>
            <a:pPr marL="533400" lvl="1" indent="-533400">
              <a:lnSpc>
                <a:spcPct val="90000"/>
              </a:lnSpc>
              <a:buClrTx/>
              <a:buBlip>
                <a:blip r:embed="rId3"/>
              </a:buBlip>
              <a:defRPr/>
            </a:pPr>
            <a:r>
              <a:rPr lang="en-GB" altLang="zh-CN" dirty="0"/>
              <a:t>ITU-T SG2 - Management Interface Methodology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Interface specification methodology and templates on Requirements and Analysis/Information Service level kept 100% aligned.</a:t>
            </a:r>
          </a:p>
          <a:p>
            <a:pPr marL="914400" lvl="1" indent="-457200">
              <a:defRPr/>
            </a:pPr>
            <a:r>
              <a:rPr lang="en-GB" altLang="zh-CN" sz="2000" dirty="0">
                <a:ea typeface="宋体" pitchFamily="2" charset="-122"/>
              </a:rPr>
              <a:t>Regular conference calls and LS exchange with ITU-T SG2 to maintain this alignment.</a:t>
            </a:r>
          </a:p>
          <a:p>
            <a:pPr marL="514350" indent="-457200">
              <a:lnSpc>
                <a:spcPct val="90000"/>
              </a:lnSpc>
            </a:pPr>
            <a:endParaRPr lang="en-GB" altLang="zh-CN" sz="2400" dirty="0"/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  <a:p>
            <a:pPr marL="914400" lvl="1" indent="-457200"/>
            <a:endParaRPr lang="en-GB" altLang="zh-CN" sz="2000" dirty="0">
              <a:ea typeface="宋体" pitchFamily="2" charset="-122"/>
            </a:endParaRPr>
          </a:p>
          <a:p>
            <a:pPr marL="914400" lvl="1" indent="-457200">
              <a:lnSpc>
                <a:spcPct val="90000"/>
              </a:lnSpc>
            </a:pPr>
            <a:endParaRPr lang="en-GB" altLang="zh-CN" sz="18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2318917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(1/5)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4101609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Resource optimization for PS domain online charging sessions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CH14-ROPOCH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20%-&gt;50%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CR on the following topic was agreed:</a:t>
                      </a:r>
                    </a:p>
                    <a:p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A Timer is introduced to trigger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Gy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session termination when unused quota for a long period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associated behaviour is introduced.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 (SP-160849)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6674324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(2/5)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5233003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Determination of Completeness of Charging Information in IMS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CH14-DCCII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Deutsche Telekom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10%-&gt;10%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Pending on WID CT1 progress on SIP signalling mechanism and SIP headers</a:t>
                      </a:r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47263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(3/5)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47589081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Enhanced Proximity-based Services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CH14-ProSe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720049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40%-&gt;60%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CRs on the following topics were agreed:</a:t>
                      </a:r>
                    </a:p>
                    <a:p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Introduction of Triggers for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offline charging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Session based charging description for one-to-one communication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Message flow for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ProSe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Direct Discovery for Public Safety use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(SP-160848) 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330408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(4/5)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729900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S8 Home Routing Architecture for VoLTE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CH14-V8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720050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15%-&gt;60%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SA#74 (12/2016) -&gt; 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CRs on the following topics were agreed: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r>
                        <a:rPr kumimoji="0" lang="en-US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The description of charging principle for roaming architecture for voice over IMS with home routed traffic 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The basic IMS flows applicable for roaming architecture for voice over IMS with home routed traffic, with single CDF in HPLMN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Rel-14 CRs (SP-160850), Revised WID (SP-160838)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6114003"/>
      </p:ext>
    </p:extLst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Charging WIs (5/5)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9118323"/>
              </p:ext>
            </p:extLst>
          </p:nvPr>
        </p:nvGraphicFramePr>
        <p:xfrm>
          <a:off x="323850" y="1167929"/>
          <a:ext cx="8311488" cy="4866809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Charging Aspects of Improvements of Awareness of User Location Change (AULC)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AULC-CH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730054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it-IT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  <a:cs typeface="+mn-cs"/>
                        </a:rPr>
                        <a:t>Huawei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Gulim" pitchFamily="34" charset="-127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0%-&gt;40%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CRs on the following topics were agreed: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description of principle for charging Multiple Presence Reporting Areas (PRA) involving OCS with enhanced functionalities.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description for multiple PRAs reporting in online and offline charging, flow based charging.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Rel-14 CRs (SP-160844)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27691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6920385"/>
              </p:ext>
            </p:extLst>
          </p:nvPr>
        </p:nvGraphicFramePr>
        <p:xfrm>
          <a:off x="232011" y="1217943"/>
          <a:ext cx="8570795" cy="5045691"/>
        </p:xfrm>
        <a:graphic>
          <a:graphicData uri="http://schemas.openxmlformats.org/drawingml/2006/table">
            <a:tbl>
              <a:tblPr/>
              <a:tblGrid>
                <a:gridCol w="1144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3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28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72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1018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159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42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25-29 Jan 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Bratislava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Slovakia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02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11-15 Apr 2016 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Kanazawa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Japan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JF3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38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23-27 May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Tenerife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Spain</a:t>
                      </a: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>
                            <a:lumMod val="50000"/>
                          </a:schemeClr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65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11-15 Jul </a:t>
                      </a: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Harbin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Mobile, 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0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SA5#109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29 Aug-2 Sep 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San Francisco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24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SA5#110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14-18 Nov 2016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Reno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Mega 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2016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1361968944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Charging studies (1/2)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3424614"/>
              </p:ext>
            </p:extLst>
          </p:nvPr>
        </p:nvGraphicFramePr>
        <p:xfrm>
          <a:off x="272956" y="1231592"/>
          <a:ext cx="8639032" cy="5006297"/>
        </p:xfrm>
        <a:graphic>
          <a:graphicData uri="http://schemas.openxmlformats.org/drawingml/2006/table">
            <a:tbl>
              <a:tblPr/>
              <a:tblGrid>
                <a:gridCol w="13720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54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15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167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Study on Overload Control for Diameter Charging Applications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FS_DOCME_CH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08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680054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10%-&gt;10%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977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01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No progress due to resigning rapporteur.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- This study needs a new rapporteur in order to continue (expected to next meeting)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20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2299807"/>
      </p:ext>
    </p:extLst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Charging studies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(2/2)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4284170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forward compatibility for 3GPP Diameter Charging Applications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FS_FWDCA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730053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0%-&gt;10%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TR Skeleton was approved, and also the following 2 pCRs were approved: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Charging framework description, middle tier TSs and mandatory Information description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Description on 3GPP Diameter Charging Applications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relationship with Diameter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6567843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(1/7)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795974"/>
              </p:ext>
            </p:extLst>
          </p:nvPr>
        </p:nvGraphicFramePr>
        <p:xfrm>
          <a:off x="191069" y="1180724"/>
          <a:ext cx="8775509" cy="5134286"/>
        </p:xfrm>
        <a:graphic>
          <a:graphicData uri="http://schemas.openxmlformats.org/drawingml/2006/table">
            <a:tbl>
              <a:tblPr/>
              <a:tblGrid>
                <a:gridCol w="11600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10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52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Management concept, architecture and requirements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OAM14-MAMO_VNF-MCAR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690036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 Mobile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90%-&gt;100%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contributions were addressed, including following areas:</a:t>
                      </a:r>
                    </a:p>
                    <a:p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pCR on Final check of TS 28.500 - approved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lvl="0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Presentation of TS 28.500 to SA for approval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lvl="0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- Answers from ETSI to 3GPP SA5 proposals related to 3GPP draft TS 28.500,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US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and the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raft TS 28.500 is now ready for approval.</a:t>
                      </a:r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Rel-14 CR (SP-160857), Draft TS 28.500 for approval (SP-160868)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(2/7)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0072097"/>
              </p:ext>
            </p:extLst>
          </p:nvPr>
        </p:nvGraphicFramePr>
        <p:xfrm>
          <a:off x="323850" y="1319477"/>
          <a:ext cx="8272812" cy="5020379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Configuration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690039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ZTE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50%-&gt;60%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 -&gt; 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038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 pCRs and one CR concerning the following topics have been agreed: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lvl="0"/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cases and requirements on MOI creation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Use cases and requirements on relation between modify MO attributes and VNF scaling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Procedure flows of MOI creating, VNF instantiation and termination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Discussion paper of NRM support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 about NRM enhancement to support management of virtualized NE</a:t>
                      </a:r>
                      <a:endParaRPr kumimoji="0" lang="sv-SE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endParaRPr kumimoji="0" lang="en-US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Rel-14 CR (SP-160857)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3110239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(3/7)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7702345"/>
              </p:ext>
            </p:extLst>
          </p:nvPr>
        </p:nvGraphicFramePr>
        <p:xfrm>
          <a:off x="323850" y="1250855"/>
          <a:ext cx="8195285" cy="5052281"/>
        </p:xfrm>
        <a:graphic>
          <a:graphicData uri="http://schemas.openxmlformats.org/drawingml/2006/table">
            <a:tbl>
              <a:tblPr/>
              <a:tblGrid>
                <a:gridCol w="12363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721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Fault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OAM14-MAMO_VNF-FM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83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690040 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840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621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75%-&gt;80%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-&gt; 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516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3 pCRs concerning the following topics have been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: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Adding missing traceability between use case and requirements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 of VNF Healing through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Ve-Vnfm-em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interface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Correction of TS references</a:t>
                      </a:r>
                    </a:p>
                    <a:p>
                      <a:pPr marL="0" lvl="0" indent="0">
                        <a:buFontTx/>
                        <a:buNone/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742950" lvl="1" indent="-285750">
                        <a:buFont typeface="Wingdings" panose="05000000000000000000" pitchFamily="2" charset="2"/>
                        <a:buChar char="§"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+mn-ea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57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(4/7)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1178499"/>
              </p:ext>
            </p:extLst>
          </p:nvPr>
        </p:nvGraphicFramePr>
        <p:xfrm>
          <a:off x="418547" y="1197941"/>
          <a:ext cx="8272812" cy="5134286"/>
        </p:xfrm>
        <a:graphic>
          <a:graphicData uri="http://schemas.openxmlformats.org/drawingml/2006/table">
            <a:tbl>
              <a:tblPr/>
              <a:tblGrid>
                <a:gridCol w="13138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8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06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934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OAM14-MAMO_VNF-PM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498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690041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722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373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60%-&gt;60%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3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-&gt; 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999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lvl="0" indent="0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group discussed three topics: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reply from ETSI NFV “Responses to ETSI NFV Interface and Architecture specifications” </a:t>
                      </a:r>
                      <a:endParaRPr kumimoji="0" lang="en-US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TS 28.520 revision of requirement REQ- NFV_PM_Ve-Vnfm-em-FUN-2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pCR to enhance the use case on performance measurement collection of VNF PM data related to VR in TS 28.520,</a:t>
                      </a:r>
                    </a:p>
                    <a:p>
                      <a:pPr marL="0" lvl="0" indent="0">
                        <a:buFontTx/>
                        <a:buNone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and the result was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Agreement that the LS reply is sufficient for the moment</a:t>
                      </a:r>
                    </a:p>
                    <a:p>
                      <a:pPr marL="285750" lvl="0" indent="-285750">
                        <a:buFontTx/>
                        <a:buChar char="-"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The pCR for revision of the requirement was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5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(5/7)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0698227"/>
              </p:ext>
            </p:extLst>
          </p:nvPr>
        </p:nvGraphicFramePr>
        <p:xfrm>
          <a:off x="216351" y="1250950"/>
          <a:ext cx="8802807" cy="488045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Lifecycle management for mobile networks that include virtualized network functions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OAM14-MAMO_VNF-LCM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690042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 Networks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40%-&gt;60%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 (12/2016)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 -&gt; 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group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discussed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approved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22 pCRs on the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following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subjects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Scope and introduction clauses for TSs 28.526, 28.527 and 28.528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Procedures for VNF instantiation through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-Ma-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nfvo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for NS instantiation, for updating an NS instance to correspond to a different NSD version, and for VNF scaling through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Os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-Ma-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nfvo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concern was expressed that PNFD could be misused as alternative method for non-virtualized 3GPP network function CM. The group agreed to provide clarifications that PNFDs may be used only to provide information about connection points of the non-virtualized 3GPP functions for their integration into NFV NSs.</a:t>
                      </a: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1783954"/>
      </p:ext>
    </p:extLst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(6/7)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5552360"/>
              </p:ext>
            </p:extLst>
          </p:nvPr>
        </p:nvGraphicFramePr>
        <p:xfrm>
          <a:off x="217573" y="1342213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Filtering of PM measurements and data volume measurements for shared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OAM14-FILMEAS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710009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60%-&gt;95%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CRs for the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following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topics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were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Use case and requirements for inter operator accounting for shared networks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Correction in TR 32.817 to remove references to 3GPP WGs and an LS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Measurements for inter operator accounting for shared networks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lvl="0" indent="0">
                        <a:buFontTx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solution for requesting reliable handling for measurements was agreed.  </a:t>
                      </a:r>
                    </a:p>
                    <a:p>
                      <a:pPr marL="742950" lvl="1" indent="-285750">
                        <a:buFont typeface="Arial" panose="020B0604020202020204" pitchFamily="34" charset="0"/>
                        <a:buChar char="•"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What reliable handling implies is vendor specific (decided in RAN)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Rel-14 CRs (SP-160856)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4768950"/>
      </p:ext>
    </p:extLst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Rel-14 OAM&amp;P WIs (7/7)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90961847"/>
              </p:ext>
            </p:extLst>
          </p:nvPr>
        </p:nvGraphicFramePr>
        <p:xfrm>
          <a:off x="191068" y="1275953"/>
          <a:ext cx="8802807" cy="4813961"/>
        </p:xfrm>
        <a:graphic>
          <a:graphicData uri="http://schemas.openxmlformats.org/drawingml/2006/table">
            <a:tbl>
              <a:tblPr/>
              <a:tblGrid>
                <a:gridCol w="11600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35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068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35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 support for Licensed Shared Access (LSA)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OAM14-LSA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9886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720044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045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20%-&gt;30%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6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555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CRs for the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following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topics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were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sv-SE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agreed</a:t>
                      </a:r>
                      <a:r>
                        <a:rPr lang="sv-SE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System Context diagrams were agreed for the reference point between NM and LC. </a:t>
                      </a:r>
                    </a:p>
                    <a:p>
                      <a:pPr marL="285750" marR="0" lvl="0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definitions like the cell information conveyed to the LC was progressed</a:t>
                      </a:r>
                      <a:endParaRPr kumimoji="0" lang="en-US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9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0927537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(1/9)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9485444"/>
              </p:ext>
            </p:extLst>
          </p:nvPr>
        </p:nvGraphicFramePr>
        <p:xfrm>
          <a:off x="323850" y="1229238"/>
          <a:ext cx="8284191" cy="4969041"/>
        </p:xfrm>
        <a:graphic>
          <a:graphicData uri="http://schemas.openxmlformats.org/drawingml/2006/table">
            <a:tbl>
              <a:tblPr/>
              <a:tblGrid>
                <a:gridCol w="1419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956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support for assessment of energy efficiency in mobile access networks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FS_OAM_EE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Orange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55%-&gt;80%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 pCRs on the following topics have been approved:</a:t>
                      </a:r>
                    </a:p>
                    <a:p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Proposed text for clause 4 – Update some support status and add title to tables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Proposed text for clause 4.4.3.3 Determination of coverage area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Proposed text for clause 4.6 Assessment report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Proposed text for clause 4.7 Conclusion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Proposed text for clause 5.2 Analysis of control-monitoring information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Proposed text for clause 5.3 Potential use cases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Proposed text for clause 5.4 Potential requirements</a:t>
                      </a:r>
                      <a:endParaRPr lang="en-US" sz="16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32.856 for Information (SP-160843)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317225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590"/>
          <p:cNvSpPr>
            <a:spLocks noGrp="1"/>
          </p:cNvSpPr>
          <p:nvPr>
            <p:ph type="title"/>
          </p:nvPr>
        </p:nvSpPr>
        <p:spPr>
          <a:xfrm>
            <a:off x="457200" y="219075"/>
            <a:ext cx="6858000" cy="635000"/>
          </a:xfrm>
        </p:spPr>
        <p:txBody>
          <a:bodyPr/>
          <a:lstStyle/>
          <a:p>
            <a:r>
              <a:rPr lang="en-GB" dirty="0"/>
              <a:t>Statistics at SA5 level</a:t>
            </a:r>
          </a:p>
        </p:txBody>
      </p:sp>
      <p:graphicFrame>
        <p:nvGraphicFramePr>
          <p:cNvPr id="117329" name="Group 593"/>
          <p:cNvGraphicFramePr>
            <a:graphicFrameLocks noGrp="1"/>
          </p:cNvGraphicFramePr>
          <p:nvPr>
            <p:ph idx="1"/>
            <p:extLst/>
          </p:nvPr>
        </p:nvGraphicFramePr>
        <p:xfrm>
          <a:off x="418492" y="1199066"/>
          <a:ext cx="8354805" cy="4839655"/>
        </p:xfrm>
        <a:graphic>
          <a:graphicData uri="http://schemas.openxmlformats.org/drawingml/2006/table">
            <a:tbl>
              <a:tblPr/>
              <a:tblGrid>
                <a:gridCol w="2079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75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731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4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866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913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156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8144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80307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SA5#</a:t>
                      </a: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6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Delegates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87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start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232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257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Docs at meeting end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397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356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461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CH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2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Agreed OAM 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in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LS out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kern="120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10</a:t>
                      </a:r>
                      <a:endParaRPr lang="en-US" sz="1800" b="1" kern="1200" dirty="0">
                        <a:solidFill>
                          <a:schemeClr val="tx1"/>
                        </a:solidFill>
                        <a:latin typeface="Calibri" pitchFamily="34" charset="0"/>
                        <a:ea typeface="Batang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322163"/>
      </p:ext>
    </p:extLst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(2/9)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0957261"/>
              </p:ext>
            </p:extLst>
          </p:nvPr>
        </p:nvGraphicFramePr>
        <p:xfrm>
          <a:off x="436729" y="1166538"/>
          <a:ext cx="8352430" cy="496904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Study on OAM aspects of SON for AAS-based deployments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FS_OAM_SON_AAS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700048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Nokia Networks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60%-&gt;70%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SA#74 (12/2016) -&gt; SA#75 (03/2017)</a:t>
                      </a: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pCRs on the following topics have been approved: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of SP-Cells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description of potential architecture options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Draft TR 32.865 for Information (SP-160842)</a:t>
                      </a:r>
                      <a:endParaRPr lang="en-GB" sz="16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6397047"/>
      </p:ext>
    </p:extLst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(3/9)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4819048"/>
              </p:ext>
            </p:extLst>
          </p:nvPr>
        </p:nvGraphicFramePr>
        <p:xfrm>
          <a:off x="436729" y="1166538"/>
          <a:ext cx="8352430" cy="496904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Implementation for the Partitioning of Itf-N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FS_IMP_ITFN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710007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China Mobile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35%-&gt;40%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pCR on the following topic has been approved:</a:t>
                      </a:r>
                    </a:p>
                    <a:p>
                      <a:pPr lvl="0"/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Comparative analysis of protocols on complexity and performance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4800644"/>
      </p:ext>
    </p:extLst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(4/9)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3966947"/>
              </p:ext>
            </p:extLst>
          </p:nvPr>
        </p:nvGraphicFramePr>
        <p:xfrm>
          <a:off x="423477" y="1237697"/>
          <a:ext cx="8352430" cy="515192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Architecture of Next Generation Network and Service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FS_NGNS_MOA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720047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Huawei &amp; Ericsson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10%-&gt;10%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group discussed the following topics:</a:t>
                      </a: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Terminologies for management and orchestration of network function and resource;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use case for management support of UDM;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Model of roles, use cases and architecture for network slice management;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The management architecture use case for multi-domain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approved one pCR: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 Add terminologies for management and orchestration of network function and resource</a:t>
                      </a:r>
                      <a:endParaRPr lang="en-GB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latin typeface="+mn-lt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8069999"/>
      </p:ext>
    </p:extLst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(5/9)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7915128"/>
              </p:ext>
            </p:extLst>
          </p:nvPr>
        </p:nvGraphicFramePr>
        <p:xfrm>
          <a:off x="436729" y="1148466"/>
          <a:ext cx="8106907" cy="4918717"/>
        </p:xfrm>
        <a:graphic>
          <a:graphicData uri="http://schemas.openxmlformats.org/drawingml/2006/table">
            <a:tbl>
              <a:tblPr/>
              <a:tblGrid>
                <a:gridCol w="13246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84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937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46047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and Orchestration of Network Slicing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FS_MONETS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398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720048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4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Rapporteur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Ericsson &amp; 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618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10%-&gt;25%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3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60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pCRs on the following topics have been approved: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use case for service request for a slice instance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use case and requirements for E2E network slice supporting end user services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requirements and update use case for creating a network slice instance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general requirements for network slice lifecycle management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Update on the Network slice instance lifecycle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Introduction in chapter 6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requirements and update use case for terminating a network slice instance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network slice sharing use case</a:t>
                      </a: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Terminology update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 requirements and update use case for modifying a network slice instance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72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0990647"/>
      </p:ext>
    </p:extLst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>
              <a:defRPr/>
            </a:pPr>
            <a:r>
              <a:rPr lang="en-GB" altLang="zh-CN" sz="3200" kern="0" dirty="0">
                <a:solidFill>
                  <a:srgbClr val="FF0000"/>
                </a:solidFill>
                <a:latin typeface="Calibri"/>
                <a:cs typeface="+mj-cs"/>
              </a:rPr>
              <a:t>OAM&amp;P studies (6/9)</a:t>
            </a:r>
            <a:endParaRPr lang="en-GB" altLang="zh-CN" sz="3200" dirty="0">
              <a:solidFill>
                <a:srgbClr val="FF0000"/>
              </a:solidFill>
              <a:latin typeface="Calibri" pitchFamily="34" charset="0"/>
              <a:cs typeface="Times New Roman" pitchFamily="18" charset="0"/>
            </a:endParaRP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79399"/>
              </p:ext>
            </p:extLst>
          </p:nvPr>
        </p:nvGraphicFramePr>
        <p:xfrm>
          <a:off x="436729" y="1166538"/>
          <a:ext cx="8352430" cy="4969041"/>
        </p:xfrm>
        <a:graphic>
          <a:graphicData uri="http://schemas.openxmlformats.org/drawingml/2006/table">
            <a:tbl>
              <a:tblPr/>
              <a:tblGrid>
                <a:gridCol w="1364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304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571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next generation network architecture and features</a:t>
                      </a:r>
                      <a:endParaRPr kumimoji="0" lang="en-GB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FS_MAN_NGNAF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96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720046</a:t>
                      </a:r>
                      <a:endParaRPr kumimoji="0" lang="en-GB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Rapporteur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514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5%-&gt;10%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15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SA#75 (03/2017)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96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pCRs on the following topics have been discussed: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Proposal to add use case for supporting </a:t>
                      </a:r>
                      <a:r>
                        <a:rPr lang="en-GB" sz="16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Cric</a:t>
                      </a: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management case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Proposal to add use cases to support management of New RAN architecture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Discussion paper on Service Performance Reporting (SPR) mechanism in NR,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 1 pCR on the following topic has been approved:</a:t>
                      </a:r>
                    </a:p>
                    <a:p>
                      <a:pPr lvl="0"/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End user service PM information via the UE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None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458618"/>
      </p:ext>
    </p:extLst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OAM&amp;P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studies (7/9)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23896951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selected IoT-related features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FS_OAM_IOT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730055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Cisco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0%-&gt;5%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pCR on the following topic has been approved: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TR 32.857 Scope section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6572885"/>
      </p:ext>
    </p:extLst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OAM&amp;P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studies (8/9)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3914944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 RESTful HTTP-based Solution Set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FS_OAM_RESTFUL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730057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Nokia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0%-&gt;5%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SA#76 (06/2017)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pCR on the following topic has been approved: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Skeleton for TR 32.866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9578121"/>
      </p:ext>
    </p:extLst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ChangeArrowheads="1"/>
          </p:cNvSpPr>
          <p:nvPr/>
        </p:nvSpPr>
        <p:spPr bwMode="auto">
          <a:xfrm>
            <a:off x="323850" y="260350"/>
            <a:ext cx="7362825" cy="685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 anchor="ctr"/>
          <a:lstStyle/>
          <a:p>
            <a:pPr algn="ctr" eaLnBrk="0" hangingPunct="0"/>
            <a:r>
              <a:rPr lang="en-GB" altLang="zh-CN" sz="3200" kern="0" dirty="0">
                <a:solidFill>
                  <a:srgbClr val="FF0000"/>
                </a:solidFill>
                <a:latin typeface="Calibri"/>
              </a:rPr>
              <a:t>OAM&amp;P</a:t>
            </a:r>
            <a:r>
              <a:rPr lang="en-GB" altLang="zh-CN" sz="3200" dirty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 studies (9/9)</a:t>
            </a:r>
          </a:p>
        </p:txBody>
      </p:sp>
      <p:graphicFrame>
        <p:nvGraphicFramePr>
          <p:cNvPr id="6" name="Group 7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9517473"/>
              </p:ext>
            </p:extLst>
          </p:nvPr>
        </p:nvGraphicFramePr>
        <p:xfrm>
          <a:off x="323850" y="1167929"/>
          <a:ext cx="8311488" cy="4851703"/>
        </p:xfrm>
        <a:graphic>
          <a:graphicData uri="http://schemas.openxmlformats.org/drawingml/2006/table">
            <a:tbl>
              <a:tblPr/>
              <a:tblGrid>
                <a:gridCol w="13349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363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50654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Work Item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management aspects of virtualized network functions that are part of the NR</a:t>
                      </a:r>
                      <a:endParaRPr kumimoji="0" lang="en-GB" altLang="zh-CN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FS_MA_RNVNF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65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730056</a:t>
                      </a:r>
                      <a:endParaRPr kumimoji="0" lang="en-GB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Gulim" pitchFamily="34" charset="-127"/>
                        </a:rPr>
                        <a:t>Rapporteur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Intel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Completion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0%-&gt;5%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Target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SA#77 (09/2017)</a:t>
                      </a:r>
                      <a:endParaRPr lang="en-GB" altLang="zh-CN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175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Status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pCRs on the following topics have been approved: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GB" sz="16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/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Skeleton of TR 32.864</a:t>
                      </a:r>
                      <a:endParaRPr lang="sv-SE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Add the introduction and scope of TR 32.864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065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宋体" pitchFamily="2" charset="-122"/>
                          <a:cs typeface="Arial" charset="0"/>
                        </a:rPr>
                        <a:t>Documents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  <a:endParaRPr lang="en-US" sz="16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7356410"/>
      </p:ext>
    </p:extLst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748" name="Group 7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339028"/>
              </p:ext>
            </p:extLst>
          </p:nvPr>
        </p:nvGraphicFramePr>
        <p:xfrm>
          <a:off x="232013" y="1217946"/>
          <a:ext cx="8403986" cy="4986149"/>
        </p:xfrm>
        <a:graphic>
          <a:graphicData uri="http://schemas.openxmlformats.org/drawingml/2006/table">
            <a:tbl>
              <a:tblPr/>
              <a:tblGrid>
                <a:gridCol w="11220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27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262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39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42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46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274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Meeting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Date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City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Country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Host 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Co-location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69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SA5#111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Jan 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Porto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Portugal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EF3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4871">
                <a:tc>
                  <a:txBody>
                    <a:bodyPr/>
                    <a:lstStyle/>
                    <a:p>
                      <a:r>
                        <a:rPr lang="sv-SE" sz="1600" dirty="0"/>
                        <a:t>SA5#111-bis (5G)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13-17 Feb 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sv-SE" sz="1600" dirty="0"/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04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SA5#112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27-31 Mar 2017 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Guilin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China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95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SA5#113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08-12 May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North America</a:t>
                      </a: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12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SA5#114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21-25 Aug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Sophia Antipolis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France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ETSI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68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SA5#115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16-20 Oct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Korea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ETRI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68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SA5#116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27 Nov-1 Dec </a:t>
                      </a:r>
                      <a:r>
                        <a:rPr kumimoji="0" lang="en-GB" altLang="zh-CN" sz="16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2017</a:t>
                      </a: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TBD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NAF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226401"/>
                  </a:ext>
                </a:extLst>
              </a:tr>
            </a:tbl>
          </a:graphicData>
        </a:graphic>
      </p:graphicFrame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628650"/>
          </a:xfrm>
        </p:spPr>
        <p:txBody>
          <a:bodyPr/>
          <a:lstStyle/>
          <a:p>
            <a:r>
              <a:rPr lang="en-GB" dirty="0"/>
              <a:t>2017 meeting calendar</a:t>
            </a:r>
          </a:p>
        </p:txBody>
      </p:sp>
    </p:spTree>
    <p:extLst>
      <p:ext uri="{BB962C8B-B14F-4D97-AF65-F5344CB8AC3E}">
        <p14:creationId xmlns:p14="http://schemas.microsoft.com/office/powerpoint/2010/main" val="265139292"/>
      </p:ext>
    </p:extLst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92" name="Rectangle 64"/>
          <p:cNvSpPr>
            <a:spLocks noGrp="1"/>
          </p:cNvSpPr>
          <p:nvPr>
            <p:ph type="title"/>
          </p:nvPr>
        </p:nvSpPr>
        <p:spPr>
          <a:xfrm>
            <a:off x="1084943" y="2745696"/>
            <a:ext cx="6834188" cy="628650"/>
          </a:xfrm>
        </p:spPr>
        <p:txBody>
          <a:bodyPr/>
          <a:lstStyle/>
          <a:p>
            <a:r>
              <a:rPr lang="en-GB" sz="8000" b="1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97964283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0529" name="Group 72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5082875"/>
              </p:ext>
            </p:extLst>
          </p:nvPr>
        </p:nvGraphicFramePr>
        <p:xfrm>
          <a:off x="427038" y="1258888"/>
          <a:ext cx="8288337" cy="4757740"/>
        </p:xfrm>
        <a:graphic>
          <a:graphicData uri="http://schemas.openxmlformats.org/drawingml/2006/table">
            <a:tbl>
              <a:tblPr/>
              <a:tblGrid>
                <a:gridCol w="1531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4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02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566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6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5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429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Batang" pitchFamily="18" charset="-127"/>
                          <a:cs typeface="Times New Roman" pitchFamily="18" charset="0"/>
                        </a:rPr>
                        <a:t>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SA#69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SA#74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2AF2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429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CRs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108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67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information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67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TR/TS for approval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56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New or updated WIDs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latin typeface="Calibri" pitchFamily="34" charset="0"/>
                          <a:ea typeface="Batang"/>
                          <a:cs typeface="Times New Roman"/>
                        </a:rPr>
                        <a:t>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6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  <a:cs typeface="Arial" charset="0"/>
                        </a:rPr>
                        <a:t>SA5 exploder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382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363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0" dirty="0">
                          <a:latin typeface="Calibri" pitchFamily="34" charset="0"/>
                          <a:ea typeface="Batang"/>
                          <a:cs typeface="Times New Roman"/>
                        </a:rPr>
                        <a:t>368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Calibri" pitchFamily="34" charset="0"/>
                          <a:ea typeface="Batang"/>
                          <a:cs typeface="Times New Roman"/>
                        </a:rPr>
                        <a:t>369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338" name="Rectangle 64"/>
          <p:cNvSpPr>
            <a:spLocks/>
          </p:cNvSpPr>
          <p:nvPr/>
        </p:nvSpPr>
        <p:spPr bwMode="auto">
          <a:xfrm>
            <a:off x="457200" y="227013"/>
            <a:ext cx="69167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GB" sz="3200" dirty="0">
                <a:solidFill>
                  <a:srgbClr val="FF0000"/>
                </a:solidFill>
                <a:latin typeface="+mj-lt"/>
              </a:rPr>
              <a:t>Statistics at SA level</a:t>
            </a:r>
          </a:p>
        </p:txBody>
      </p:sp>
    </p:spTree>
    <p:extLst>
      <p:ext uri="{BB962C8B-B14F-4D97-AF65-F5344CB8AC3E}">
        <p14:creationId xmlns:p14="http://schemas.microsoft.com/office/powerpoint/2010/main" val="405206009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/>
          </p:cNvSpPr>
          <p:nvPr>
            <p:ph type="title" idx="4294967295"/>
          </p:nvPr>
        </p:nvSpPr>
        <p:spPr>
          <a:xfrm>
            <a:off x="531813" y="260350"/>
            <a:ext cx="6759575" cy="619125"/>
          </a:xfrm>
        </p:spPr>
        <p:txBody>
          <a:bodyPr/>
          <a:lstStyle/>
          <a:p>
            <a:r>
              <a:rPr lang="en-GB" altLang="zh-CN" dirty="0" err="1"/>
              <a:t>Tdoc</a:t>
            </a:r>
            <a:r>
              <a:rPr lang="en-GB" altLang="zh-CN" dirty="0"/>
              <a:t> history </a:t>
            </a:r>
          </a:p>
        </p:txBody>
      </p:sp>
      <p:sp>
        <p:nvSpPr>
          <p:cNvPr id="1028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marL="342900" indent="-3429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5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5875" y="839788"/>
          <a:ext cx="9009063" cy="535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04" name="Worksheet" r:id="rId4" imgW="9267721" imgH="5515020" progId="Excel.Sheet.8">
                  <p:embed/>
                </p:oleObj>
              </mc:Choice>
              <mc:Fallback>
                <p:oleObj name="Worksheet" r:id="rId4" imgW="9267721" imgH="5515020" progId="Excel.Sheet.8">
                  <p:embed/>
                  <p:pic>
                    <p:nvPicPr>
                      <p:cNvPr id="5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" y="839788"/>
                        <a:ext cx="9009063" cy="5356225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01362" y="378941"/>
            <a:ext cx="14654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2">
                    <a:lumMod val="50000"/>
                  </a:schemeClr>
                </a:solidFill>
              </a:rPr>
              <a:t>NOTE: 5 </a:t>
            </a:r>
            <a:r>
              <a:rPr lang="en-GB" b="1" dirty="0" err="1">
                <a:solidFill>
                  <a:schemeClr val="accent2">
                    <a:lumMod val="50000"/>
                  </a:schemeClr>
                </a:solidFill>
              </a:rPr>
              <a:t>pCRS</a:t>
            </a:r>
            <a:r>
              <a:rPr lang="en-GB" b="1" dirty="0">
                <a:solidFill>
                  <a:schemeClr val="accent2">
                    <a:lumMod val="50000"/>
                  </a:schemeClr>
                </a:solidFill>
              </a:rPr>
              <a:t> under</a:t>
            </a:r>
          </a:p>
          <a:p>
            <a:r>
              <a:rPr lang="en-GB" b="1" dirty="0">
                <a:solidFill>
                  <a:schemeClr val="accent2">
                    <a:lumMod val="50000"/>
                  </a:schemeClr>
                </a:solidFill>
              </a:rPr>
              <a:t>Email approval!</a:t>
            </a:r>
          </a:p>
        </p:txBody>
      </p:sp>
    </p:spTree>
    <p:extLst>
      <p:ext uri="{BB962C8B-B14F-4D97-AF65-F5344CB8AC3E}">
        <p14:creationId xmlns:p14="http://schemas.microsoft.com/office/powerpoint/2010/main" val="47337497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4"/>
          <p:cNvGraphicFramePr>
            <a:graphicFrameLocks noGrp="1" noChangeAspect="1"/>
          </p:cNvGraphicFramePr>
          <p:nvPr>
            <p:extLst/>
          </p:nvPr>
        </p:nvGraphicFramePr>
        <p:xfrm>
          <a:off x="109538" y="395288"/>
          <a:ext cx="9953625" cy="679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928" name="Worksheet" r:id="rId4" imgW="8562944" imgH="5248260" progId="Excel.Sheet.8">
                  <p:embed/>
                </p:oleObj>
              </mc:Choice>
              <mc:Fallback>
                <p:oleObj name="Worksheet" r:id="rId4" imgW="8562944" imgH="5248260" progId="Excel.Sheet.8">
                  <p:embed/>
                  <p:pic>
                    <p:nvPicPr>
                      <p:cNvPr id="205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8" y="395288"/>
                        <a:ext cx="9953625" cy="6794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CR history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77486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/>
          </p:cNvSpPr>
          <p:nvPr>
            <p:ph type="title" idx="4294967295"/>
          </p:nvPr>
        </p:nvSpPr>
        <p:spPr>
          <a:xfrm>
            <a:off x="544513" y="269875"/>
            <a:ext cx="7019925" cy="735013"/>
          </a:xfrm>
        </p:spPr>
        <p:txBody>
          <a:bodyPr/>
          <a:lstStyle/>
          <a:p>
            <a:r>
              <a:rPr lang="en-GB" altLang="zh-CN" dirty="0"/>
              <a:t>WI history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396875" y="979488"/>
            <a:ext cx="8351838" cy="547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/>
          <a:lstStyle/>
          <a:p>
            <a:pPr marL="342900" indent="-342900" eaLnBrk="0" hangingPunct="0">
              <a:lnSpc>
                <a:spcPct val="80000"/>
              </a:lnSpc>
              <a:spcBef>
                <a:spcPts val="288"/>
              </a:spcBef>
              <a:buClr>
                <a:srgbClr val="003399"/>
              </a:buClr>
            </a:pPr>
            <a:endParaRPr lang="zh-CN" altLang="en-US" sz="3200">
              <a:solidFill>
                <a:srgbClr val="FF3300"/>
              </a:solidFill>
            </a:endParaRPr>
          </a:p>
        </p:txBody>
      </p:sp>
      <p:graphicFrame>
        <p:nvGraphicFramePr>
          <p:cNvPr id="3074" name="Object 4"/>
          <p:cNvGraphicFramePr>
            <a:graphicFrameLocks noGrp="1" noChangeAspect="1"/>
          </p:cNvGraphicFramePr>
          <p:nvPr>
            <p:extLst/>
          </p:nvPr>
        </p:nvGraphicFramePr>
        <p:xfrm>
          <a:off x="246063" y="519113"/>
          <a:ext cx="8747125" cy="549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52" name="Worksheet" r:id="rId4" imgW="7953254" imgH="5724540" progId="Excel.Sheet.8">
                  <p:embed/>
                </p:oleObj>
              </mc:Choice>
              <mc:Fallback>
                <p:oleObj name="Worksheet" r:id="rId4" imgW="7953254" imgH="5724540" progId="Excel.Sheet.8">
                  <p:embed/>
                  <p:pic>
                    <p:nvPicPr>
                      <p:cNvPr id="3074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063" y="519113"/>
                        <a:ext cx="8747125" cy="5491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575399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pCR</a:t>
            </a:r>
            <a:r>
              <a:rPr lang="en-GB" dirty="0"/>
              <a:t> history</a:t>
            </a:r>
          </a:p>
        </p:txBody>
      </p:sp>
      <p:graphicFrame>
        <p:nvGraphicFramePr>
          <p:cNvPr id="27" name="Content Placeholder 26"/>
          <p:cNvGraphicFramePr>
            <a:graphicFrameLocks noGrp="1"/>
          </p:cNvGraphicFramePr>
          <p:nvPr>
            <p:ph idx="1"/>
            <p:extLst/>
          </p:nvPr>
        </p:nvGraphicFramePr>
        <p:xfrm>
          <a:off x="485775" y="1454150"/>
          <a:ext cx="838835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85775" y="389693"/>
            <a:ext cx="14189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NOTE: 5 </a:t>
            </a:r>
            <a:r>
              <a:rPr lang="en-GB" dirty="0" err="1">
                <a:solidFill>
                  <a:srgbClr val="FF0000"/>
                </a:solidFill>
              </a:rPr>
              <a:t>pCRS</a:t>
            </a:r>
            <a:r>
              <a:rPr lang="en-GB" dirty="0">
                <a:solidFill>
                  <a:srgbClr val="FF0000"/>
                </a:solidFill>
              </a:rPr>
              <a:t> under</a:t>
            </a:r>
          </a:p>
          <a:p>
            <a:r>
              <a:rPr lang="en-GB" dirty="0">
                <a:solidFill>
                  <a:srgbClr val="FF0000"/>
                </a:solidFill>
              </a:rPr>
              <a:t>Email approval</a:t>
            </a:r>
          </a:p>
        </p:txBody>
      </p:sp>
    </p:spTree>
    <p:extLst>
      <p:ext uri="{BB962C8B-B14F-4D97-AF65-F5344CB8AC3E}">
        <p14:creationId xmlns:p14="http://schemas.microsoft.com/office/powerpoint/2010/main" val="34678133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42132</TotalTime>
  <Words>4275</Words>
  <Application>Microsoft Office PowerPoint</Application>
  <PresentationFormat>On-screen Show (4:3)</PresentationFormat>
  <Paragraphs>1151</Paragraphs>
  <Slides>49</Slides>
  <Notes>40</Notes>
  <HiddenSlides>0</HiddenSlides>
  <MMClips>0</MMClips>
  <ScaleCrop>false</ScaleCrop>
  <HeadingPairs>
    <vt:vector size="8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2" baseType="lpstr">
      <vt:lpstr>Batang</vt:lpstr>
      <vt:lpstr>Gulim</vt:lpstr>
      <vt:lpstr>MS Mincho</vt:lpstr>
      <vt:lpstr>MS PGothic</vt:lpstr>
      <vt:lpstr>SimSun</vt:lpstr>
      <vt:lpstr>SimSun</vt:lpstr>
      <vt:lpstr>Arial</vt:lpstr>
      <vt:lpstr>Calibri</vt:lpstr>
      <vt:lpstr>CG Times (WN)</vt:lpstr>
      <vt:lpstr>Times New Roman</vt:lpstr>
      <vt:lpstr>Wingdings</vt:lpstr>
      <vt:lpstr>Office Theme</vt:lpstr>
      <vt:lpstr>Worksheet</vt:lpstr>
      <vt:lpstr>SA5 Status Report to SA#74   Charging Management (CH) Operation, Administration, Maintenance &amp; Provisioning (OAM&amp;P)</vt:lpstr>
      <vt:lpstr>SA5 leadership</vt:lpstr>
      <vt:lpstr>2016 meeting calendar</vt:lpstr>
      <vt:lpstr>Statistics at SA5 level</vt:lpstr>
      <vt:lpstr>PowerPoint Presentation</vt:lpstr>
      <vt:lpstr>Tdoc history </vt:lpstr>
      <vt:lpstr>CR history</vt:lpstr>
      <vt:lpstr>WI history</vt:lpstr>
      <vt:lpstr>pCR history</vt:lpstr>
      <vt:lpstr>Summary of ongoing WIs/SIs (1/3)</vt:lpstr>
      <vt:lpstr>Summary of ongoing WIs/SIs (2/3)</vt:lpstr>
      <vt:lpstr>Summary of ongoing WIs/SIs (3/3)</vt:lpstr>
      <vt:lpstr>Incoming LSs (1/2)</vt:lpstr>
      <vt:lpstr>Incoming LSs (2/2)</vt:lpstr>
      <vt:lpstr>Outgoing LSs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OAM&amp;P cooperation (1/2)</vt:lpstr>
      <vt:lpstr>OAM&amp;P cooperation (2/2)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2017 meeting calendar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</dc:title>
  <dc:creator>SA5 chairman</dc:creator>
  <cp:lastModifiedBy>ThomasTovinger</cp:lastModifiedBy>
  <cp:revision>2089</cp:revision>
  <dcterms:created xsi:type="dcterms:W3CDTF">2008-08-30T09:32:10Z</dcterms:created>
  <dcterms:modified xsi:type="dcterms:W3CDTF">2016-12-02T19:10:34Z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(14)WAQ64niKuh66HLdFXzq3YjKQFvL4mJl37BzsqJSPOyc3oXmvWiXXCHgvW4zFpQlMQcBt3rap_x000d_
nzK24qZZ/Eo1KWf51K2YBKpdLH4yZdNtB7tv4uxkHiezoL7s2voZbXxxvgpXaJ+wiVFl8MHi_x000d_
CaePkTdBd23qzxyglbBmXQxpcRQ/cZP7xI6pOJHZw95msOzTXLtFl0sSw7bnv1yPr63xIKAB_x000d_
MhKd3W+JW323HA6St8</vt:lpwstr>
  </property>
  <property fmtid="{D5CDD505-2E9C-101B-9397-08002B2CF9AE}" pid="3" name="_ms_pID_725343_00">
    <vt:lpwstr>_ms_pID_725343</vt:lpwstr>
  </property>
  <property fmtid="{D5CDD505-2E9C-101B-9397-08002B2CF9AE}" pid="4" name="_ms_pID_7253431">
    <vt:lpwstr>JwZeK7x/CQoj/MSKuAubVGazlcG+Nr2/8B42qp2pTiAMwL+6JEUZi1_x000d_
HQFvsdVBCfFZq3P37v4c1VRvePH7F5dOubDw0FvL292o9gAMk8i61SXqP+7efy753wrjgWWE_x000d_
g2sxR2eUl6FIREVrcVNVrdz3xwCBtWRrWzy+t3PdcQj70EPpoY29oLO4TaPd5SEgfxgeNxAU_x000d_
fX7yIXU8gjizhzWvy7sGMgnA7GuXEw63tLF1</vt:lpwstr>
  </property>
  <property fmtid="{D5CDD505-2E9C-101B-9397-08002B2CF9AE}" pid="5" name="_ms_pID_7253431_00">
    <vt:lpwstr>_ms_pID_7253431</vt:lpwstr>
  </property>
  <property fmtid="{D5CDD505-2E9C-101B-9397-08002B2CF9AE}" pid="6" name="_ms_pID_7253432">
    <vt:lpwstr>sTB+46PnB9W9Z27x12557U+KXzIQhdSM+CDR_x000d_
PhjEvRyyZKgCixXuMgRd/wgC85UoOO8A6MO4FwsRFyLOTe5GllSf50tDyU6ag7zeEMvZueEB_x000d_
drvBfr0PWfuKWJS0Tj+mcXsL8KQZJC/2YqQ+LPCn/LCXlJdtjuiAbBRlinNoJ2XvxO/KP9+X_x000d_
iZ9mO3Q7Ql+O0KrIOXdGOti+0lFvchlkJEmaC0MtAas+Amh64oGEla</vt:lpwstr>
  </property>
  <property fmtid="{D5CDD505-2E9C-101B-9397-08002B2CF9AE}" pid="7" name="_ms_pID_7253433">
    <vt:lpwstr>tkHwC4CE0CI2IrXzgy_x000d_
tNiqBQvP1gY8e64Rs0YhlEFj6nWX3zIT3+y+KQov9dI4OCGcjwR4YMRAicNWBu5zSWQQp3tO_x000d_
VExIunYnSS6YjE5sdoRKDqkcLMrafwF5kZplXr8QRCnKZ+wz5ERn5ye3RYOQpvtCl4hNPpv2_x000d_
qRYJWn1Q2hRtzLBhjSZpvt/rLQNrUNtfBiRTKguGqSVFFxtWOB1nPEVm7xU9u62oWeBN8G+q</vt:lpwstr>
  </property>
  <property fmtid="{D5CDD505-2E9C-101B-9397-08002B2CF9AE}" pid="8" name="_ms_pID_7253434">
    <vt:lpwstr>_x000d_
Y4MXfq9GBg7aamL7/TDIjiBcHTVv48NmtfdPma52vOlF2QzPM+i+L6epRXdPyIl46V05/v3M_x000d_
V+75nqMHmrmtKxk1OhsRz+Xaxx7K2I7VM0a/OYkRPcK86NxrnPDixi/u/5K6dtCYhVik10b9_x000d_
xccVU4uHRNOyfVemKUtkvTKjJZtmQbRgPN0/1ciNEnIu6VqtTjSIKC4tUtY5VKE9s3sNxRrs_x000d_
yp1aAr/vRXjbq33F</vt:lpwstr>
  </property>
  <property fmtid="{D5CDD505-2E9C-101B-9397-08002B2CF9AE}" pid="9" name="_ms_pID_7253435">
    <vt:lpwstr>ekvlzvvOcsJ3nSOjJAl/Dyi4vnvOkhg4l0bWb51IZbgSQar70sTPGL9J_x000d_
FhgrOG1893RFDdP0ocpPOMB0u5hzUptzi/oBv8gHyZ0sxFjpBEJE42tujBCQlqPusGL5OwAU_x000d_
25re9whAPA3VvB0+WrbzGe8WmRVJ8/BA+ER1vS1aQCJUlXpjgeOH0ea3mfzsyEMlMp6pzW0j_x000d_
SJ6nCJdK8j6nXjg7UGlowIBcWRTXruaoHl</vt:lpwstr>
  </property>
  <property fmtid="{D5CDD505-2E9C-101B-9397-08002B2CF9AE}" pid="10" name="_ms_pID_7253436">
    <vt:lpwstr>mrlY2sYZtXXR4o/Ursq6wx2lmFD+yu46OaGkoV_x000d_
IJNq5mZqqwK/IK0MA4lSNM0H3bNePkU3H6/cGDByJ8pNOXChB3R8EsWAcWIHF2cM5SXg1HgK_x000d_
SC9SU/oQLDd6NsTj5wXKR0X/fPZ3oEvEkzvu0j+hWdrRkHxR2Fq4GeetJiSJtCi8rDFiN7Na_x000d_
nDaK+uLQMQx56ov9fCFi/Y8qkN12MeW5TRXuK2a4TEShZvMFOv44</vt:lpwstr>
  </property>
  <property fmtid="{D5CDD505-2E9C-101B-9397-08002B2CF9AE}" pid="11" name="_ms_pID_7253432_00">
    <vt:lpwstr>_ms_pID_7253432</vt:lpwstr>
  </property>
  <property fmtid="{D5CDD505-2E9C-101B-9397-08002B2CF9AE}" pid="12" name="_ms_pID_7253433_00">
    <vt:lpwstr>_ms_pID_7253433</vt:lpwstr>
  </property>
  <property fmtid="{D5CDD505-2E9C-101B-9397-08002B2CF9AE}" pid="13" name="_ms_pID_7253434_00">
    <vt:lpwstr>_ms_pID_7253434</vt:lpwstr>
  </property>
  <property fmtid="{D5CDD505-2E9C-101B-9397-08002B2CF9AE}" pid="14" name="_ms_pID_7253435_00">
    <vt:lpwstr>_ms_pID_7253435</vt:lpwstr>
  </property>
  <property fmtid="{D5CDD505-2E9C-101B-9397-08002B2CF9AE}" pid="15" name="_ms_pID_7253436_00">
    <vt:lpwstr>_ms_pID_7253436</vt:lpwstr>
  </property>
  <property fmtid="{D5CDD505-2E9C-101B-9397-08002B2CF9AE}" pid="16" name="_ms_pID_7253437">
    <vt:lpwstr>rjCcuJgj9ncffjS0U1Kt_x000d_
RdElunvZeOnvZn29zWtPXbjvOS3gp1EsItqRhApyLOJPPayhbr2FGsKyBPtexDDCoWTToIG5_x000d_
HG6duJHgJCssB+tp2G6dE8AmjkSqIHuJsmjCpWym4ra1rZlI7zeZxG/bKadGuXtS8N+CxQp2_x000d_
GNDjc0Mw6xLNrS08dmxAJQ/QpG8K+RMj4Gvjz/wrxmzw+nXuACzk+hm4vlHto4ImVsAHX0</vt:lpwstr>
  </property>
  <property fmtid="{D5CDD505-2E9C-101B-9397-08002B2CF9AE}" pid="17" name="_ms_pID_7253437_00">
    <vt:lpwstr>_ms_pID_7253437</vt:lpwstr>
  </property>
  <property fmtid="{D5CDD505-2E9C-101B-9397-08002B2CF9AE}" pid="18" name="_ms_pID_7253438">
    <vt:lpwstr>Nr_x000d_
WkEfgJLbs9GuOeIi2sIWSKyS8u70w4ZPsJ9TcCNc8/lVstsDc133lJ9T007J9B5xfpz6fYqT_x000d_
n/Gjva4aUlAVbZgHYwYOUKY8uHle9yfDhCDMU3brm0af64O1Wg0MgIPnYf59dmiyqtFi9CbY_x000d_
ZUkKLlMxNRVspOWhqwC6OaZcUuEAfZIVXfw2vv7Z5s4O0OM4CCCUCBNVHYwODO4GxTyZ17XT_x000d_
W4+av4o0C/ZFGb</vt:lpwstr>
  </property>
  <property fmtid="{D5CDD505-2E9C-101B-9397-08002B2CF9AE}" pid="19" name="_ms_pID_7253438_00">
    <vt:lpwstr>_ms_pID_7253438</vt:lpwstr>
  </property>
  <property fmtid="{D5CDD505-2E9C-101B-9397-08002B2CF9AE}" pid="20" name="_ms_pID_7253439">
    <vt:lpwstr>rPSDmgaslubwKxa4cryiK36/VMxB7VNOZHkREuVUaPPie7rtoe/j4vUIYE_x000d_
Ir8FW7U6wLoBBUf6CO4XB8/hpBQNMVqurdgLWYbr1oOV2wiA3xnOtfqPFPCizkze14SU4Dk7_x000d_
I4XwRFD77Oxi8j8QHNWWZRhMcMtvakeYUQXpjK/gQj4MSJMJ5GbBDPPvuzmxVo/DkTvIDWkY_x000d_
Wu17z8loyxubQdK4WNc4BBzfJSnOQQDf</vt:lpwstr>
  </property>
  <property fmtid="{D5CDD505-2E9C-101B-9397-08002B2CF9AE}" pid="21" name="_ms_pID_7253439_00">
    <vt:lpwstr>_ms_pID_7253439</vt:lpwstr>
  </property>
  <property fmtid="{D5CDD505-2E9C-101B-9397-08002B2CF9AE}" pid="22" name="_ms_pID_72534310">
    <vt:lpwstr>lKcWkm2dxdaahuxQ6FaX0YSP0L84pXl795to1Mzm_x000d_
7/O7ofENwbAvCF2Twan4Z0x5MP+/TdigVfAFuTcx5oQMz9CTTc2l3HlJ0jFn//T0afaeIv71_x000d_
0hp1FtoeBAePV5bOyWFEje4YyCgEoDRwWA6JFSldlV1SixPb4PfTJ5ktRb13+WvI3L/8elP8_x000d_
ZL2rT3JMm79rN8OqRPSnj9ZwOAiBA5mNBPlv0XNsl4J5iZHI3n</vt:lpwstr>
  </property>
  <property fmtid="{D5CDD505-2E9C-101B-9397-08002B2CF9AE}" pid="23" name="_ms_pID_72534310_00">
    <vt:lpwstr>_ms_pID_72534310</vt:lpwstr>
  </property>
  <property fmtid="{D5CDD505-2E9C-101B-9397-08002B2CF9AE}" pid="24" name="_ms_pID_72534311">
    <vt:lpwstr>jSqYpK4SD0/IkYexRTtGlN_x000d_
j7iwBrp8PFW83Ke7G+Vuh5ULQQlZ7rOx7YoZUanwaNtJo6r3/PRDc6B+JSicUgnx4logkOY9_x000d_
XatBvXrC0oQR/TmuhTAihHjhOucNcFMQUGsQdOO8X83tAw1uApYtUyYOx6UBezFwIKjTolc3_x000d_
gkyU5SicEL9TNV9tGikerfNsoNIjdWAvmin9j2dDysH+uvMRkyWAxM/P+IT9fn8UO1tH</vt:lpwstr>
  </property>
  <property fmtid="{D5CDD505-2E9C-101B-9397-08002B2CF9AE}" pid="25" name="_ms_pID_72534311_00">
    <vt:lpwstr>_ms_pID_72534311</vt:lpwstr>
  </property>
  <property fmtid="{D5CDD505-2E9C-101B-9397-08002B2CF9AE}" pid="26" name="_ms_pID_72534312">
    <vt:lpwstr>ea2y_x000d_
AjVvYWb3h7sBWWU5R4BbsVhzWKkzFI6kTJf2A05CYo5f3zGbHIBlK9LS2n5asgt/3yd2nikw_x000d_
JmvTCuTjQfyCZheU2Hwws6nfVxgHM3rfaIQXAC4qKgYlUi8BkH7d4jOZxi7LngISW9+dtTtv_x000d_
ZnBn13fDPLmPUu/QFGyBupPjpdQNpC9z9FVypTdROoD0Xt+jkCiNHalNrRnfmb7Yu5/Mzg1x_x000d_
thOF+zRiD3Kt</vt:lpwstr>
  </property>
  <property fmtid="{D5CDD505-2E9C-101B-9397-08002B2CF9AE}" pid="27" name="_ms_pID_72534312_00">
    <vt:lpwstr>_ms_pID_72534312</vt:lpwstr>
  </property>
  <property fmtid="{D5CDD505-2E9C-101B-9397-08002B2CF9AE}" pid="28" name="_ms_pID_72534313">
    <vt:lpwstr>Loc1iQmy2kWMQ2poRz4lXf8iDtsBYSzd+1AKsCvybqco4FPJDbGEwiGz27eO_x000d_
EGAFzD7zT6+dvR3eclvv46gZejPUYtObZHox469MHt7RuYTN/oHw6aojFkjEPkkxCRXnDD8g_x000d_
zz16ZqalCwYwyufpJPHaaLYXws5uRHf2ssWBlWjXZGU7pw6GlPGo9w==</vt:lpwstr>
  </property>
  <property fmtid="{D5CDD505-2E9C-101B-9397-08002B2CF9AE}" pid="29" name="_ms_pID_72534313_00">
    <vt:lpwstr>_ms_pID_72534313</vt:lpwstr>
  </property>
  <property fmtid="{D5CDD505-2E9C-101B-9397-08002B2CF9AE}" pid="30" name="_new_ms_pID_72543">
    <vt:lpwstr>(3)8imstwOgBWmTX/lgMCkxMB29EOjjkEGN7iteU9CUrhVAlsWEmcbXsgWHy+XlmUwlYttzNXKL
WkoXy64u2tCup/KiETTKPmaGwxfmzLGWLwXsUpXzac5ITBc5U/hIzIO22ZGAbA+xFOGWetJE
uNDjI4UK+iLyOkMX6U8ewwzgM1TdHVv8ePj5z2/SPFeuvO8MN2nCoOsc7hGM0OG8lxamgzmd
e2F4e5z1KuD1gmV9hA</vt:lpwstr>
  </property>
  <property fmtid="{D5CDD505-2E9C-101B-9397-08002B2CF9AE}" pid="31" name="_new_ms_pID_72543_00">
    <vt:lpwstr>_new_ms_pID_72543</vt:lpwstr>
  </property>
  <property fmtid="{D5CDD505-2E9C-101B-9397-08002B2CF9AE}" pid="32" name="_new_ms_pID_725431">
    <vt:lpwstr>f2RP/K41wFxuuEIp7B9oaDD7QgLFzHiO1BsHxLHo6iTy1/wNN67fVT
hM5r8hr+UzCol3MzZJdI5stSZ+CYAFGF3qo+YVvUzhh4IA2WpHYL5C2LOdVHUndS/jUqKH5K
lg4OM2u05bJyixe6oNjpQJUnnjizWRnpOx0yySeWFLe+wHvXCRFrbAAnWH9OT+36jGlviA1N
tW6APxCT+/ctLCKCBi/iuCuVpDaa+vknqzse</vt:lpwstr>
  </property>
  <property fmtid="{D5CDD505-2E9C-101B-9397-08002B2CF9AE}" pid="33" name="_new_ms_pID_725431_00">
    <vt:lpwstr>_new_ms_pID_725431</vt:lpwstr>
  </property>
  <property fmtid="{D5CDD505-2E9C-101B-9397-08002B2CF9AE}" pid="34" name="_new_ms_pID_725432">
    <vt:lpwstr>i0QidNjmia0CswXFrva+92HY3t3jW9UWGTiB
VmyoIZFA651VUXemZNApM3DP4vxmmCqbdC/GS66qtCjAtrQB06s=</vt:lpwstr>
  </property>
  <property fmtid="{D5CDD505-2E9C-101B-9397-08002B2CF9AE}" pid="35" name="_new_ms_pID_725432_00">
    <vt:lpwstr>_new_ms_pID_725432</vt:lpwstr>
  </property>
  <property fmtid="{D5CDD505-2E9C-101B-9397-08002B2CF9AE}" pid="36" name="_NewReviewCycle">
    <vt:lpwstr/>
  </property>
  <property fmtid="{D5CDD505-2E9C-101B-9397-08002B2CF9AE}" pid="37" name="_readonly">
    <vt:lpwstr/>
  </property>
  <property fmtid="{D5CDD505-2E9C-101B-9397-08002B2CF9AE}" pid="38" name="_change">
    <vt:lpwstr/>
  </property>
  <property fmtid="{D5CDD505-2E9C-101B-9397-08002B2CF9AE}" pid="39" name="_full-control">
    <vt:lpwstr/>
  </property>
  <property fmtid="{D5CDD505-2E9C-101B-9397-08002B2CF9AE}" pid="40" name="sflag">
    <vt:lpwstr>1457425898</vt:lpwstr>
  </property>
</Properties>
</file>